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63" r:id="rId2"/>
    <p:sldId id="257" r:id="rId3"/>
    <p:sldId id="258" r:id="rId4"/>
    <p:sldId id="259" r:id="rId5"/>
    <p:sldId id="261" r:id="rId6"/>
    <p:sldId id="260"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varScale="1">
        <p:scale>
          <a:sx n="99" d="100"/>
          <a:sy n="99" d="100"/>
        </p:scale>
        <p:origin x="-648" y="-102"/>
      </p:cViewPr>
      <p:guideLst>
        <p:guide orient="horz" pos="287"/>
        <p:guide pos="288"/>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4E721B5-2B4C-4519-A6BD-C478E272EADB}" type="datetimeFigureOut">
              <a:rPr lang="en-US" smtClean="0"/>
              <a:t>7/14/2011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7001AC1-B767-43E3-BC09-55AD10034286}"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65539" name="Notes Placeholder 2"/>
          <p:cNvSpPr>
            <a:spLocks noGrp="1"/>
          </p:cNvSpPr>
          <p:nvPr>
            <p:ph type="body" idx="1"/>
          </p:nvPr>
        </p:nvSpPr>
        <p:spPr bwMode="auto">
          <a:xfrm>
            <a:off x="685800" y="4343400"/>
            <a:ext cx="5486400" cy="4114800"/>
          </a:xfrm>
          <a:prstGeom prst="rect">
            <a:avLst/>
          </a:prstGeom>
          <a:solidFill>
            <a:srgbClr val="FFFFFF"/>
          </a:solidFill>
          <a:ln>
            <a:solidFill>
              <a:srgbClr val="000000"/>
            </a:solidFill>
            <a:miter lim="800000"/>
            <a:headEnd/>
            <a:tailEnd/>
          </a:ln>
        </p:spPr>
        <p:txBody>
          <a:bodyPr>
            <a:prstTxWarp prst="textNoShape">
              <a:avLst/>
            </a:prstTxWarp>
          </a:bodyPr>
          <a:lstStyle/>
          <a:p>
            <a:pPr>
              <a:spcBef>
                <a:spcPct val="0"/>
              </a:spcBef>
            </a:pPr>
            <a:r>
              <a:rPr lang="en-US" b="1" smtClean="0">
                <a:solidFill>
                  <a:srgbClr val="FF0000"/>
                </a:solidFill>
              </a:rPr>
              <a:t>Please view these slides as a slide show.</a:t>
            </a:r>
          </a:p>
          <a:p>
            <a:pPr>
              <a:spcBef>
                <a:spcPct val="0"/>
              </a:spcBef>
            </a:pPr>
            <a:endParaRPr lang="en-US" smtClean="0"/>
          </a:p>
          <a:p>
            <a:pPr>
              <a:spcBef>
                <a:spcPct val="0"/>
              </a:spcBef>
            </a:pPr>
            <a:r>
              <a:rPr lang="en-US" smtClean="0"/>
              <a:t>High-quality documentation serves many roles. The contemporaneous emergence of metadata standards and the World Wide Web during the mid-1990's focused significant attention on the discovery role. International collaboration, the Open Archival Information System (OAIS) Reference Model, increased data transparency, and public scrutiny of all climate data and interpretations have recently brought focus back to the importance of the role of documentation in enabling independent understanding of data.</a:t>
            </a:r>
          </a:p>
          <a:p>
            <a:pPr>
              <a:spcBef>
                <a:spcPct val="0"/>
              </a:spcBef>
            </a:pPr>
            <a:endParaRPr lang="en-US" smtClean="0"/>
          </a:p>
          <a:p>
            <a:pPr>
              <a:spcBef>
                <a:spcPct val="0"/>
              </a:spcBef>
            </a:pPr>
            <a:r>
              <a:rPr lang="en-US" smtClean="0"/>
              <a:t>This Figure shows the global average of a parameter calculated from a NESDIS Satellite Product between 2002 and 2006. There is an obvious 50% increase in this parameter during late 2002. Such an abrupt large change would not be expected over the whole globe. Why did this happen? The text box reflects the current state of the documentation for this dataset. The scientist responsible for the product checked their e-mail archive and came up with a very vague explanation of the change from indirect references in the e-mail. The final statement "hopefully this settles the issue.." may be sufficient in the scientific community of experts that know these data, but it is unlikely to satisfy non-experts that question the integrity of scientists and the scientific process. Also, of course, e-mail archives and personal recollections are impossible to reliably preserve.</a:t>
            </a:r>
          </a:p>
          <a:p>
            <a:pPr>
              <a:spcBef>
                <a:spcPct val="0"/>
              </a:spcBef>
            </a:pPr>
            <a:endParaRPr lang="en-US" smtClean="0"/>
          </a:p>
          <a:p>
            <a:pPr>
              <a:spcBef>
                <a:spcPct val="0"/>
              </a:spcBef>
            </a:pPr>
            <a:r>
              <a:rPr lang="en-US" smtClean="0"/>
              <a:t>This example is, unfortunately, not an exception to the rule.</a:t>
            </a:r>
          </a:p>
        </p:txBody>
      </p:sp>
      <p:sp>
        <p:nvSpPr>
          <p:cNvPr id="65540" name="Slide Number Placeholder 3"/>
          <p:cNvSpPr txBox="1">
            <a:spLocks noGrp="1"/>
          </p:cNvSpPr>
          <p:nvPr/>
        </p:nvSpPr>
        <p:spPr bwMode="auto">
          <a:xfrm>
            <a:off x="3884613" y="8685213"/>
            <a:ext cx="2971800" cy="457200"/>
          </a:xfrm>
          <a:prstGeom prst="rect">
            <a:avLst/>
          </a:prstGeom>
          <a:noFill/>
          <a:ln w="9525">
            <a:noFill/>
            <a:miter lim="800000"/>
            <a:headEnd/>
            <a:tailEnd/>
          </a:ln>
        </p:spPr>
        <p:txBody>
          <a:bodyPr anchor="b">
            <a:prstTxWarp prst="textNoShape">
              <a:avLst/>
            </a:prstTxWarp>
          </a:bodyPr>
          <a:lstStyle/>
          <a:p>
            <a:pPr algn="r"/>
            <a:fld id="{535A2C2B-1F23-4E61-A429-A2A79A2B91D9}" type="slidenum">
              <a:rPr lang="en-US" sz="1200">
                <a:latin typeface="Calibri" pitchFamily="-72" charset="0"/>
              </a:rPr>
              <a:pPr algn="r"/>
              <a:t>1</a:t>
            </a:fld>
            <a:endParaRPr lang="en-US" sz="1200">
              <a:latin typeface="Calibri" pitchFamily="-72"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p>
            <a:fld id="{4933D483-C343-4BEB-9D66-460466706D15}" type="slidenum">
              <a:rPr lang="en-US" smtClean="0"/>
              <a:pPr/>
              <a:t>6</a:t>
            </a:fld>
            <a:endParaRPr lang="en-US" smtClean="0"/>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xfrm>
            <a:off x="914400" y="4343400"/>
            <a:ext cx="5029200" cy="4114800"/>
          </a:xfrm>
          <a:noFill/>
          <a:ln/>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751DD21-04E6-4B99-8D6E-95DC4C4B9E05}" type="datetimeFigureOut">
              <a:rPr lang="en-US" smtClean="0"/>
              <a:t>7/14/2011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F05A11-FEB4-413D-AEEB-DD6FA2E3D301}"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51DD21-04E6-4B99-8D6E-95DC4C4B9E05}" type="datetimeFigureOut">
              <a:rPr lang="en-US" smtClean="0"/>
              <a:t>7/14/2011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F05A11-FEB4-413D-AEEB-DD6FA2E3D301}"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51DD21-04E6-4B99-8D6E-95DC4C4B9E05}" type="datetimeFigureOut">
              <a:rPr lang="en-US" smtClean="0"/>
              <a:t>7/14/2011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F05A11-FEB4-413D-AEEB-DD6FA2E3D301}"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751DD21-04E6-4B99-8D6E-95DC4C4B9E05}" type="datetimeFigureOut">
              <a:rPr lang="en-US" smtClean="0"/>
              <a:t>7/14/2011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F05A11-FEB4-413D-AEEB-DD6FA2E3D301}"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751DD21-04E6-4B99-8D6E-95DC4C4B9E05}" type="datetimeFigureOut">
              <a:rPr lang="en-US" smtClean="0"/>
              <a:t>7/14/2011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BF05A11-FEB4-413D-AEEB-DD6FA2E3D301}"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751DD21-04E6-4B99-8D6E-95DC4C4B9E05}" type="datetimeFigureOut">
              <a:rPr lang="en-US" smtClean="0"/>
              <a:t>7/14/2011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BF05A11-FEB4-413D-AEEB-DD6FA2E3D301}"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51DD21-04E6-4B99-8D6E-95DC4C4B9E05}" type="datetimeFigureOut">
              <a:rPr lang="en-US" smtClean="0"/>
              <a:t>7/14/2011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BF05A11-FEB4-413D-AEEB-DD6FA2E3D301}"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51DD21-04E6-4B99-8D6E-95DC4C4B9E05}" type="datetimeFigureOut">
              <a:rPr lang="en-US" smtClean="0"/>
              <a:t>7/14/2011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F05A11-FEB4-413D-AEEB-DD6FA2E3D301}"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51DD21-04E6-4B99-8D6E-95DC4C4B9E05}" type="datetimeFigureOut">
              <a:rPr lang="en-US" smtClean="0"/>
              <a:t>7/14/2011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F05A11-FEB4-413D-AEEB-DD6FA2E3D301}"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51DD21-04E6-4B99-8D6E-95DC4C4B9E05}" type="datetimeFigureOut">
              <a:rPr lang="en-US" smtClean="0"/>
              <a:t>7/14/2011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F05A11-FEB4-413D-AEEB-DD6FA2E3D30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51DD21-04E6-4B99-8D6E-95DC4C4B9E05}" type="datetimeFigureOut">
              <a:rPr lang="en-US" smtClean="0"/>
              <a:t>7/14/2011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F05A11-FEB4-413D-AEEB-DD6FA2E3D301}"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lvl1pPr>
              <a:defRPr sz="3200"/>
            </a:lvl1pPr>
          </a:lstStyle>
          <a:p>
            <a:r>
              <a:rPr lang="en-US" smtClean="0"/>
              <a:t>Click to edit Master title style</a:t>
            </a:r>
            <a:endParaRPr lang="en-US"/>
          </a:p>
        </p:txBody>
      </p:sp>
      <p:sp>
        <p:nvSpPr>
          <p:cNvPr id="4" name="Date Placeholder 3"/>
          <p:cNvSpPr>
            <a:spLocks noGrp="1"/>
          </p:cNvSpPr>
          <p:nvPr>
            <p:ph type="dt" sz="half" idx="10"/>
          </p:nvPr>
        </p:nvSpPr>
        <p:spPr/>
        <p:txBody>
          <a:bodyPr/>
          <a:lstStyle/>
          <a:p>
            <a:fld id="{352C369D-6F23-442B-92D6-1E4978BB5B22}" type="datetimeFigureOut">
              <a:rPr lang="en-US" smtClean="0"/>
              <a:pPr/>
              <a:t>7/14/2011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9D5AF2-C2E9-4CC9-B5B2-F776DF661715}" type="slidenum">
              <a:rPr lang="en-US" smtClean="0"/>
              <a:pPr/>
              <a:t>‹#›</a:t>
            </a:fld>
            <a:endParaRPr lang="en-US"/>
          </a:p>
        </p:txBody>
      </p:sp>
    </p:spTree>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lvl1pPr>
              <a:defRPr sz="3200"/>
            </a:lvl1pPr>
          </a:lstStyle>
          <a:p>
            <a:r>
              <a:rPr lang="en-US" smtClean="0"/>
              <a:t>Click to edit Master title style</a:t>
            </a:r>
            <a:endParaRPr lang="en-US"/>
          </a:p>
        </p:txBody>
      </p:sp>
      <p:sp>
        <p:nvSpPr>
          <p:cNvPr id="4" name="Date Placeholder 3"/>
          <p:cNvSpPr>
            <a:spLocks noGrp="1"/>
          </p:cNvSpPr>
          <p:nvPr>
            <p:ph type="dt" sz="half" idx="10"/>
          </p:nvPr>
        </p:nvSpPr>
        <p:spPr/>
        <p:txBody>
          <a:bodyPr/>
          <a:lstStyle/>
          <a:p>
            <a:fld id="{352C369D-6F23-442B-92D6-1E4978BB5B22}" type="datetimeFigureOut">
              <a:rPr lang="en-US" smtClean="0"/>
              <a:pPr/>
              <a:t>7/14/2011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9D5AF2-C2E9-4CC9-B5B2-F776DF661715}" type="slidenum">
              <a:rPr lang="en-US" smtClean="0"/>
              <a:pPr/>
              <a:t>‹#›</a:t>
            </a:fld>
            <a:endParaRPr lang="en-US"/>
          </a:p>
        </p:txBody>
      </p:sp>
    </p:spTree>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7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46672" y="274638"/>
            <a:ext cx="8229600" cy="559375"/>
          </a:xfrm>
          <a:prstGeom prst="rect">
            <a:avLst/>
          </a:prstGeom>
        </p:spPr>
        <p:txBody>
          <a:bodyPr/>
          <a:lstStyle>
            <a:lvl1pPr algn="l">
              <a:defRPr sz="3200"/>
            </a:lvl1pPr>
          </a:lstStyle>
          <a:p>
            <a:r>
              <a:rPr lang="en-US" dirty="0" smtClean="0"/>
              <a:t>Click to edit Master title style</a:t>
            </a:r>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lvl1pPr>
              <a:defRPr sz="3200"/>
            </a:lvl1pPr>
          </a:lstStyle>
          <a:p>
            <a:r>
              <a:rPr lang="en-US" smtClean="0"/>
              <a:t>Click to edit Master title style</a:t>
            </a:r>
            <a:endParaRPr lang="en-US"/>
          </a:p>
        </p:txBody>
      </p:sp>
      <p:sp>
        <p:nvSpPr>
          <p:cNvPr id="4" name="Date Placeholder 3"/>
          <p:cNvSpPr>
            <a:spLocks noGrp="1"/>
          </p:cNvSpPr>
          <p:nvPr>
            <p:ph type="dt" sz="half" idx="10"/>
          </p:nvPr>
        </p:nvSpPr>
        <p:spPr/>
        <p:txBody>
          <a:bodyPr/>
          <a:lstStyle/>
          <a:p>
            <a:fld id="{352C369D-6F23-442B-92D6-1E4978BB5B22}" type="datetimeFigureOut">
              <a:rPr lang="en-US" smtClean="0"/>
              <a:pPr/>
              <a:t>7/14/2011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9D5AF2-C2E9-4CC9-B5B2-F776DF661715}" type="slidenum">
              <a:rPr lang="en-US" smtClean="0"/>
              <a:pPr/>
              <a:t>‹#›</a:t>
            </a:fld>
            <a:endParaRPr lang="en-US"/>
          </a:p>
        </p:txBody>
      </p:sp>
    </p:spTree>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lvl1pPr algn="l">
              <a:defRPr sz="3200"/>
            </a:lvl1pPr>
          </a:lstStyle>
          <a:p>
            <a:r>
              <a:rPr lang="en-US" smtClean="0"/>
              <a:t>Click to edit Master title style</a:t>
            </a:r>
            <a:endParaRPr lang="en-US"/>
          </a:p>
        </p:txBody>
      </p:sp>
      <p:sp>
        <p:nvSpPr>
          <p:cNvPr id="4" name="Date Placeholder 3"/>
          <p:cNvSpPr>
            <a:spLocks noGrp="1"/>
          </p:cNvSpPr>
          <p:nvPr>
            <p:ph type="dt" sz="half" idx="10"/>
          </p:nvPr>
        </p:nvSpPr>
        <p:spPr/>
        <p:txBody>
          <a:bodyPr/>
          <a:lstStyle/>
          <a:p>
            <a:fld id="{352C369D-6F23-442B-92D6-1E4978BB5B22}" type="datetimeFigureOut">
              <a:rPr lang="en-US" smtClean="0"/>
              <a:pPr/>
              <a:t>7/14/2011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9D5AF2-C2E9-4CC9-B5B2-F776DF661715}" type="slidenum">
              <a:rPr lang="en-US" smtClean="0"/>
              <a:pPr/>
              <a:t>‹#›</a:t>
            </a:fld>
            <a:endParaRPr lang="en-US"/>
          </a:p>
        </p:txBody>
      </p:sp>
    </p:spTree>
  </p:cSld>
  <p:clrMapOvr>
    <a:masterClrMapping/>
  </p:clrMapOvr>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lvl1pPr>
              <a:defRPr sz="3200"/>
            </a:lvl1pPr>
          </a:lstStyle>
          <a:p>
            <a:r>
              <a:rPr lang="en-US" smtClean="0"/>
              <a:t>Click to edit Master title style</a:t>
            </a:r>
            <a:endParaRPr lang="en-US"/>
          </a:p>
        </p:txBody>
      </p:sp>
      <p:sp>
        <p:nvSpPr>
          <p:cNvPr id="4" name="Date Placeholder 3"/>
          <p:cNvSpPr>
            <a:spLocks noGrp="1"/>
          </p:cNvSpPr>
          <p:nvPr>
            <p:ph type="dt" sz="half" idx="10"/>
          </p:nvPr>
        </p:nvSpPr>
        <p:spPr/>
        <p:txBody>
          <a:bodyPr/>
          <a:lstStyle/>
          <a:p>
            <a:fld id="{352C369D-6F23-442B-92D6-1E4978BB5B22}" type="datetimeFigureOut">
              <a:rPr lang="en-US" smtClean="0"/>
              <a:pPr/>
              <a:t>7/14/2011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9D5AF2-C2E9-4CC9-B5B2-F776DF661715}" type="slidenum">
              <a:rPr lang="en-US" smtClean="0"/>
              <a:pPr/>
              <a:t>‹#›</a:t>
            </a:fld>
            <a:endParaRPr lang="en-US"/>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51DD21-04E6-4B99-8D6E-95DC4C4B9E05}" type="datetimeFigureOut">
              <a:rPr lang="en-US" smtClean="0"/>
              <a:t>7/14/2011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F05A11-FEB4-413D-AEEB-DD6FA2E3D30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geo-ide.noaa.gov/wiki/index.php?title=ISO_Identifiers" TargetMode="Externa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geo-ide.noaa.gov/wiki/index.php?title=ISO_Data_Quality" TargetMode="External"/><Relationship Id="rId1" Type="http://schemas.openxmlformats.org/officeDocument/2006/relationships/slideLayout" Target="../slideLayouts/slideLayout17.xml"/><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idx="4294967295"/>
          </p:nvPr>
        </p:nvSpPr>
        <p:spPr>
          <a:xfrm>
            <a:off x="314607" y="252299"/>
            <a:ext cx="7772400" cy="998989"/>
          </a:xfrm>
        </p:spPr>
        <p:txBody>
          <a:bodyPr>
            <a:normAutofit/>
          </a:bodyPr>
          <a:lstStyle/>
          <a:p>
            <a:pPr algn="l"/>
            <a:r>
              <a:rPr lang="en-US" dirty="0" smtClean="0"/>
              <a:t>Documenting Data Quality</a:t>
            </a:r>
            <a:r>
              <a:rPr lang="en-US" sz="3200" dirty="0" smtClean="0"/>
              <a:t> </a:t>
            </a:r>
            <a:br>
              <a:rPr lang="en-US" sz="3200" dirty="0" smtClean="0"/>
            </a:br>
            <a:r>
              <a:rPr lang="en-US" sz="1800" dirty="0" smtClean="0"/>
              <a:t>Ted Habermann, NOAA/NESDIS/NGDC</a:t>
            </a:r>
          </a:p>
        </p:txBody>
      </p:sp>
      <p:sp>
        <p:nvSpPr>
          <p:cNvPr id="2053" name="Text Box 5"/>
          <p:cNvSpPr txBox="1">
            <a:spLocks noChangeArrowheads="1"/>
          </p:cNvSpPr>
          <p:nvPr/>
        </p:nvSpPr>
        <p:spPr bwMode="auto">
          <a:xfrm>
            <a:off x="342900" y="5943600"/>
            <a:ext cx="6775450" cy="579438"/>
          </a:xfrm>
          <a:prstGeom prst="rect">
            <a:avLst/>
          </a:prstGeom>
          <a:noFill/>
          <a:ln w="9525">
            <a:noFill/>
            <a:miter lim="800000"/>
            <a:headEnd/>
            <a:tailEnd/>
          </a:ln>
        </p:spPr>
        <p:txBody>
          <a:bodyPr wrap="none">
            <a:prstTxWarp prst="textNoShape">
              <a:avLst/>
            </a:prstTxWarp>
            <a:spAutoFit/>
          </a:bodyPr>
          <a:lstStyle/>
          <a:p>
            <a:r>
              <a:rPr lang="en-US" sz="3200">
                <a:latin typeface="Calibri" pitchFamily="-72" charset="0"/>
              </a:rPr>
              <a:t>Documentation: It’s not just discovery...</a:t>
            </a:r>
          </a:p>
        </p:txBody>
      </p:sp>
      <p:pic>
        <p:nvPicPr>
          <p:cNvPr id="7" name="Picture 5" descr="OpThickness"/>
          <p:cNvPicPr>
            <a:picLocks noChangeAspect="1" noChangeArrowheads="1"/>
          </p:cNvPicPr>
          <p:nvPr/>
        </p:nvPicPr>
        <p:blipFill>
          <a:blip r:embed="rId3" cstate="print"/>
          <a:srcRect t="3664" b="5983"/>
          <a:stretch>
            <a:fillRect/>
          </a:stretch>
        </p:blipFill>
        <p:spPr bwMode="auto">
          <a:xfrm>
            <a:off x="371475" y="1469838"/>
            <a:ext cx="7085013" cy="42672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053"/>
                                        </p:tgtEl>
                                        <p:attrNameLst>
                                          <p:attrName>style.visibility</p:attrName>
                                        </p:attrNameLst>
                                      </p:cBhvr>
                                      <p:to>
                                        <p:strVal val="visible"/>
                                      </p:to>
                                    </p:set>
                                    <p:animEffect transition="in" filter="wipe(left)">
                                      <p:cBhvr>
                                        <p:cTn id="12" dur="500"/>
                                        <p:tgtEl>
                                          <p:spTgt spid="20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280" y="319288"/>
            <a:ext cx="3851709" cy="489234"/>
          </a:xfrm>
        </p:spPr>
        <p:txBody>
          <a:bodyPr/>
          <a:lstStyle/>
          <a:p>
            <a:pPr algn="l"/>
            <a:r>
              <a:rPr lang="en-US" dirty="0" err="1" smtClean="0"/>
              <a:t>DQ_Scope</a:t>
            </a:r>
            <a:endParaRPr lang="en-US" dirty="0"/>
          </a:p>
        </p:txBody>
      </p:sp>
      <p:grpSp>
        <p:nvGrpSpPr>
          <p:cNvPr id="3" name="Group 18"/>
          <p:cNvGrpSpPr/>
          <p:nvPr/>
        </p:nvGrpSpPr>
        <p:grpSpPr>
          <a:xfrm>
            <a:off x="463550" y="1124560"/>
            <a:ext cx="3201865" cy="1153820"/>
            <a:chOff x="3373608" y="1208380"/>
            <a:chExt cx="3201865" cy="1153820"/>
          </a:xfrm>
        </p:grpSpPr>
        <p:sp>
          <p:nvSpPr>
            <p:cNvPr id="5" name="Text Box 3"/>
            <p:cNvSpPr txBox="1">
              <a:spLocks noChangeArrowheads="1"/>
            </p:cNvSpPr>
            <p:nvPr/>
          </p:nvSpPr>
          <p:spPr bwMode="auto">
            <a:xfrm>
              <a:off x="3373608" y="1208380"/>
              <a:ext cx="3201865" cy="461665"/>
            </a:xfrm>
            <a:prstGeom prst="rect">
              <a:avLst/>
            </a:prstGeom>
            <a:solidFill>
              <a:schemeClr val="bg1"/>
            </a:solidFill>
            <a:ln w="9525">
              <a:solidFill>
                <a:schemeClr val="tx1"/>
              </a:solidFill>
              <a:miter lim="800000"/>
              <a:headEnd/>
              <a:tailEnd/>
            </a:ln>
          </p:spPr>
          <p:txBody>
            <a:bodyPr wrap="square">
              <a:spAutoFit/>
            </a:bodyPr>
            <a:lstStyle/>
            <a:p>
              <a:pPr algn="ctr"/>
              <a:r>
                <a:rPr lang="en-US" sz="1200"/>
                <a:t>&lt;&lt;DataType&gt;&gt;</a:t>
              </a:r>
            </a:p>
            <a:p>
              <a:pPr algn="ctr"/>
              <a:r>
                <a:rPr lang="en-US" sz="1200"/>
                <a:t>DQ_Scope</a:t>
              </a:r>
            </a:p>
          </p:txBody>
        </p:sp>
        <p:sp>
          <p:nvSpPr>
            <p:cNvPr id="6" name="Text Box 4"/>
            <p:cNvSpPr txBox="1">
              <a:spLocks noChangeArrowheads="1"/>
            </p:cNvSpPr>
            <p:nvPr/>
          </p:nvSpPr>
          <p:spPr bwMode="auto">
            <a:xfrm>
              <a:off x="3373608" y="1667632"/>
              <a:ext cx="3201865" cy="646331"/>
            </a:xfrm>
            <a:prstGeom prst="rect">
              <a:avLst/>
            </a:prstGeom>
            <a:solidFill>
              <a:schemeClr val="bg1"/>
            </a:solidFill>
            <a:ln w="9525">
              <a:solidFill>
                <a:schemeClr val="tx1"/>
              </a:solidFill>
              <a:miter lim="800000"/>
              <a:headEnd/>
              <a:tailEnd/>
            </a:ln>
          </p:spPr>
          <p:txBody>
            <a:bodyPr wrap="square">
              <a:spAutoFit/>
            </a:bodyPr>
            <a:lstStyle/>
            <a:p>
              <a:r>
                <a:rPr lang="en-US" sz="1200" dirty="0"/>
                <a:t>+ level : </a:t>
              </a:r>
              <a:r>
                <a:rPr lang="en-US" sz="1200" dirty="0" err="1"/>
                <a:t>MD_ScopeCode</a:t>
              </a:r>
              <a:r>
                <a:rPr lang="en-US" sz="1200" dirty="0"/>
                <a:t> </a:t>
              </a:r>
            </a:p>
            <a:p>
              <a:r>
                <a:rPr lang="en-US" sz="1200" dirty="0"/>
                <a:t>+ extent [0..1] :  </a:t>
              </a:r>
              <a:r>
                <a:rPr lang="en-US" sz="1200" dirty="0" err="1"/>
                <a:t>EX_Extent</a:t>
              </a:r>
              <a:r>
                <a:rPr lang="en-US" sz="1200" dirty="0"/>
                <a:t> </a:t>
              </a:r>
            </a:p>
            <a:p>
              <a:r>
                <a:rPr lang="en-US" sz="1200" dirty="0" smtClean="0"/>
                <a:t>+ </a:t>
              </a:r>
              <a:r>
                <a:rPr lang="en-US" sz="1200" dirty="0" err="1" smtClean="0"/>
                <a:t>levelDescription</a:t>
              </a:r>
              <a:r>
                <a:rPr lang="en-US" sz="1200" dirty="0" smtClean="0"/>
                <a:t> [0..*] : </a:t>
              </a:r>
              <a:r>
                <a:rPr lang="en-US" sz="1200" dirty="0" err="1" smtClean="0"/>
                <a:t>MD_ScopeDescription</a:t>
              </a:r>
              <a:endParaRPr lang="en-US" sz="1200" dirty="0">
                <a:ea typeface="ＭＳ Ｐゴシック" pitchFamily="1" charset="-128"/>
              </a:endParaRPr>
            </a:p>
          </p:txBody>
        </p:sp>
        <p:sp>
          <p:nvSpPr>
            <p:cNvPr id="7" name="Rectangle 5"/>
            <p:cNvSpPr>
              <a:spLocks noChangeArrowheads="1"/>
            </p:cNvSpPr>
            <p:nvPr/>
          </p:nvSpPr>
          <p:spPr bwMode="auto">
            <a:xfrm>
              <a:off x="3373608" y="2312182"/>
              <a:ext cx="3201865" cy="50018"/>
            </a:xfrm>
            <a:prstGeom prst="rect">
              <a:avLst/>
            </a:prstGeom>
            <a:solidFill>
              <a:schemeClr val="bg1"/>
            </a:solidFill>
            <a:ln w="9525">
              <a:solidFill>
                <a:schemeClr val="tx1"/>
              </a:solidFill>
              <a:miter lim="800000"/>
              <a:headEnd/>
              <a:tailEnd/>
            </a:ln>
          </p:spPr>
          <p:txBody>
            <a:bodyPr wrap="none" anchor="ctr"/>
            <a:lstStyle/>
            <a:p>
              <a:endParaRPr lang="en-US" sz="1200"/>
            </a:p>
          </p:txBody>
        </p:sp>
      </p:grpSp>
      <p:grpSp>
        <p:nvGrpSpPr>
          <p:cNvPr id="4" name="Group 17"/>
          <p:cNvGrpSpPr/>
          <p:nvPr/>
        </p:nvGrpSpPr>
        <p:grpSpPr>
          <a:xfrm>
            <a:off x="5700738" y="762635"/>
            <a:ext cx="2982887" cy="2091861"/>
            <a:chOff x="1070953" y="1847679"/>
            <a:chExt cx="2982887" cy="2091861"/>
          </a:xfrm>
        </p:grpSpPr>
        <p:sp>
          <p:nvSpPr>
            <p:cNvPr id="9" name="Text Box 47"/>
            <p:cNvSpPr txBox="1">
              <a:spLocks noChangeArrowheads="1"/>
            </p:cNvSpPr>
            <p:nvPr/>
          </p:nvSpPr>
          <p:spPr bwMode="auto">
            <a:xfrm>
              <a:off x="1070953" y="1847679"/>
              <a:ext cx="2982887" cy="461963"/>
            </a:xfrm>
            <a:prstGeom prst="rect">
              <a:avLst/>
            </a:prstGeom>
            <a:noFill/>
            <a:ln w="9525">
              <a:solidFill>
                <a:schemeClr val="tx1"/>
              </a:solidFill>
              <a:miter lim="800000"/>
              <a:headEnd/>
              <a:tailEnd/>
            </a:ln>
          </p:spPr>
          <p:txBody>
            <a:bodyPr>
              <a:spAutoFit/>
            </a:bodyPr>
            <a:lstStyle/>
            <a:p>
              <a:pPr algn="ctr"/>
              <a:r>
                <a:rPr lang="en-US" sz="1200">
                  <a:ea typeface="ＭＳ Ｐゴシック" pitchFamily="1" charset="-128"/>
                </a:rPr>
                <a:t>&lt;&lt;CodeList&gt;&gt;</a:t>
              </a:r>
            </a:p>
            <a:p>
              <a:pPr algn="ctr"/>
              <a:r>
                <a:rPr lang="en-US" sz="1200">
                  <a:ea typeface="ＭＳ Ｐゴシック" pitchFamily="1" charset="-128"/>
                </a:rPr>
                <a:t>MD_ScopeCode</a:t>
              </a:r>
            </a:p>
          </p:txBody>
        </p:sp>
        <p:sp>
          <p:nvSpPr>
            <p:cNvPr id="10" name="Text Box 48"/>
            <p:cNvSpPr txBox="1">
              <a:spLocks noChangeArrowheads="1"/>
            </p:cNvSpPr>
            <p:nvPr/>
          </p:nvSpPr>
          <p:spPr bwMode="auto">
            <a:xfrm>
              <a:off x="1070953" y="2310912"/>
              <a:ext cx="2982887" cy="1570038"/>
            </a:xfrm>
            <a:prstGeom prst="rect">
              <a:avLst/>
            </a:prstGeom>
            <a:noFill/>
            <a:ln w="9525">
              <a:solidFill>
                <a:schemeClr val="tx1"/>
              </a:solidFill>
              <a:miter lim="800000"/>
              <a:headEnd/>
              <a:tailEnd/>
            </a:ln>
          </p:spPr>
          <p:txBody>
            <a:bodyPr>
              <a:spAutoFit/>
            </a:bodyPr>
            <a:lstStyle/>
            <a:p>
              <a:r>
                <a:rPr lang="en-US" sz="1200" dirty="0"/>
                <a:t>+ attribute 		</a:t>
              </a:r>
              <a:r>
                <a:rPr lang="en-US" sz="1200" dirty="0" smtClean="0"/>
                <a:t>+ </a:t>
              </a:r>
              <a:r>
                <a:rPr lang="en-US" sz="1200" dirty="0"/>
                <a:t>feature </a:t>
              </a:r>
            </a:p>
            <a:p>
              <a:r>
                <a:rPr lang="en-US" sz="1200" dirty="0"/>
                <a:t>+ </a:t>
              </a:r>
              <a:r>
                <a:rPr lang="en-US" sz="1200" dirty="0" err="1"/>
                <a:t>attributeType</a:t>
              </a:r>
              <a:r>
                <a:rPr lang="en-US" sz="1200" dirty="0"/>
                <a:t> 	</a:t>
              </a:r>
              <a:r>
                <a:rPr lang="en-US" sz="1200" dirty="0" smtClean="0"/>
                <a:t>+ </a:t>
              </a:r>
              <a:r>
                <a:rPr lang="en-US" sz="1200" dirty="0" err="1"/>
                <a:t>featureType</a:t>
              </a:r>
              <a:endParaRPr lang="en-US" sz="1200" dirty="0"/>
            </a:p>
            <a:p>
              <a:r>
                <a:rPr lang="en-US" sz="1200" dirty="0"/>
                <a:t>+ collectionHardware 	</a:t>
              </a:r>
              <a:r>
                <a:rPr lang="en-US" sz="1200" dirty="0" smtClean="0"/>
                <a:t>+ </a:t>
              </a:r>
              <a:r>
                <a:rPr lang="en-US" sz="1200" dirty="0" err="1"/>
                <a:t>propertyType</a:t>
              </a:r>
              <a:endParaRPr lang="en-US" sz="1200" dirty="0"/>
            </a:p>
            <a:p>
              <a:r>
                <a:rPr lang="en-US" sz="1200" dirty="0"/>
                <a:t>+ </a:t>
              </a:r>
              <a:r>
                <a:rPr lang="en-US" sz="1200" dirty="0" err="1"/>
                <a:t>collectionSession</a:t>
              </a:r>
              <a:r>
                <a:rPr lang="en-US" sz="1200" dirty="0"/>
                <a:t> 	</a:t>
              </a:r>
              <a:r>
                <a:rPr lang="en-US" sz="1200" dirty="0" smtClean="0"/>
                <a:t>+ </a:t>
              </a:r>
              <a:r>
                <a:rPr lang="en-US" sz="1200" dirty="0" err="1"/>
                <a:t>fieldSession</a:t>
              </a:r>
              <a:endParaRPr lang="en-US" sz="1200" dirty="0"/>
            </a:p>
            <a:p>
              <a:r>
                <a:rPr lang="en-US" sz="1200" dirty="0"/>
                <a:t>+ dataset 		</a:t>
              </a:r>
              <a:r>
                <a:rPr lang="en-US" sz="1200" dirty="0" smtClean="0"/>
                <a:t>+ </a:t>
              </a:r>
              <a:r>
                <a:rPr lang="en-US" sz="1200" dirty="0"/>
                <a:t>software</a:t>
              </a:r>
            </a:p>
            <a:p>
              <a:r>
                <a:rPr lang="en-US" sz="1200" dirty="0"/>
                <a:t>+ series 		</a:t>
              </a:r>
              <a:r>
                <a:rPr lang="en-US" sz="1200" dirty="0" smtClean="0"/>
                <a:t>+ </a:t>
              </a:r>
              <a:r>
                <a:rPr lang="en-US" sz="1200" dirty="0"/>
                <a:t>service</a:t>
              </a:r>
            </a:p>
            <a:p>
              <a:r>
                <a:rPr lang="en-US" sz="1200" dirty="0"/>
                <a:t>+ </a:t>
              </a:r>
              <a:r>
                <a:rPr lang="en-US" sz="1200" dirty="0" err="1"/>
                <a:t>nonGeographicDataset</a:t>
              </a:r>
              <a:r>
                <a:rPr lang="en-US" sz="1200" dirty="0"/>
                <a:t> 	+ model</a:t>
              </a:r>
            </a:p>
            <a:p>
              <a:r>
                <a:rPr lang="en-US" sz="1200" dirty="0"/>
                <a:t>+ </a:t>
              </a:r>
              <a:r>
                <a:rPr lang="en-US" sz="1200" dirty="0" err="1"/>
                <a:t>dimensionGroup</a:t>
              </a:r>
              <a:r>
                <a:rPr lang="en-US" sz="1200" dirty="0"/>
                <a:t> 	</a:t>
              </a:r>
              <a:r>
                <a:rPr lang="en-US" sz="1200" dirty="0" smtClean="0"/>
                <a:t>+ </a:t>
              </a:r>
              <a:r>
                <a:rPr lang="en-US" sz="1200" dirty="0"/>
                <a:t>tile</a:t>
              </a:r>
            </a:p>
          </p:txBody>
        </p:sp>
        <p:sp>
          <p:nvSpPr>
            <p:cNvPr id="11" name="Rectangle 49"/>
            <p:cNvSpPr>
              <a:spLocks noChangeArrowheads="1"/>
            </p:cNvSpPr>
            <p:nvPr/>
          </p:nvSpPr>
          <p:spPr bwMode="auto">
            <a:xfrm>
              <a:off x="1070953" y="3876822"/>
              <a:ext cx="2982887" cy="62718"/>
            </a:xfrm>
            <a:prstGeom prst="rect">
              <a:avLst/>
            </a:prstGeom>
            <a:noFill/>
            <a:ln w="9525">
              <a:solidFill>
                <a:schemeClr val="tx1"/>
              </a:solidFill>
              <a:miter lim="800000"/>
              <a:headEnd/>
              <a:tailEnd/>
            </a:ln>
          </p:spPr>
          <p:txBody>
            <a:bodyPr wrap="none" anchor="ctr"/>
            <a:lstStyle/>
            <a:p>
              <a:endParaRPr lang="en-US" sz="1200"/>
            </a:p>
          </p:txBody>
        </p:sp>
      </p:grpSp>
      <p:grpSp>
        <p:nvGrpSpPr>
          <p:cNvPr id="8" name="Group 15"/>
          <p:cNvGrpSpPr/>
          <p:nvPr/>
        </p:nvGrpSpPr>
        <p:grpSpPr>
          <a:xfrm>
            <a:off x="463550" y="3429000"/>
            <a:ext cx="3000057" cy="1748838"/>
            <a:chOff x="6487294" y="2362054"/>
            <a:chExt cx="3000057" cy="1748838"/>
          </a:xfrm>
        </p:grpSpPr>
        <p:sp>
          <p:nvSpPr>
            <p:cNvPr id="13" name="Text Box 8"/>
            <p:cNvSpPr txBox="1">
              <a:spLocks noChangeArrowheads="1"/>
            </p:cNvSpPr>
            <p:nvPr/>
          </p:nvSpPr>
          <p:spPr bwMode="auto">
            <a:xfrm>
              <a:off x="6487294" y="2362054"/>
              <a:ext cx="3000057" cy="461665"/>
            </a:xfrm>
            <a:prstGeom prst="rect">
              <a:avLst/>
            </a:prstGeom>
            <a:solidFill>
              <a:schemeClr val="bg1"/>
            </a:solidFill>
            <a:ln w="9525">
              <a:solidFill>
                <a:schemeClr val="tx1"/>
              </a:solidFill>
              <a:miter lim="800000"/>
              <a:headEnd/>
              <a:tailEnd/>
            </a:ln>
          </p:spPr>
          <p:txBody>
            <a:bodyPr wrap="square">
              <a:spAutoFit/>
            </a:bodyPr>
            <a:lstStyle/>
            <a:p>
              <a:pPr algn="ctr"/>
              <a:r>
                <a:rPr lang="en-US" sz="1200" dirty="0">
                  <a:ea typeface="ＭＳ Ｐゴシック" pitchFamily="1" charset="-128"/>
                </a:rPr>
                <a:t>&lt;&lt;Union&gt;&gt;</a:t>
              </a:r>
            </a:p>
            <a:p>
              <a:pPr algn="ctr"/>
              <a:r>
                <a:rPr lang="en-US" sz="1200" dirty="0" err="1">
                  <a:ea typeface="ＭＳ Ｐゴシック" pitchFamily="1" charset="-128"/>
                </a:rPr>
                <a:t>MD_ScopeDescription</a:t>
              </a:r>
              <a:endParaRPr lang="en-US" sz="1200" dirty="0">
                <a:ea typeface="ＭＳ Ｐゴシック" pitchFamily="1" charset="-128"/>
              </a:endParaRPr>
            </a:p>
          </p:txBody>
        </p:sp>
        <p:sp>
          <p:nvSpPr>
            <p:cNvPr id="14" name="Text Box 9"/>
            <p:cNvSpPr txBox="1">
              <a:spLocks noChangeArrowheads="1"/>
            </p:cNvSpPr>
            <p:nvPr/>
          </p:nvSpPr>
          <p:spPr bwMode="auto">
            <a:xfrm>
              <a:off x="6487294" y="2822307"/>
              <a:ext cx="3000057" cy="1200329"/>
            </a:xfrm>
            <a:prstGeom prst="rect">
              <a:avLst/>
            </a:prstGeom>
            <a:solidFill>
              <a:schemeClr val="bg1"/>
            </a:solidFill>
            <a:ln w="9525">
              <a:solidFill>
                <a:schemeClr val="tx1"/>
              </a:solidFill>
              <a:miter lim="800000"/>
              <a:headEnd/>
              <a:tailEnd/>
            </a:ln>
          </p:spPr>
          <p:txBody>
            <a:bodyPr wrap="square">
              <a:spAutoFit/>
            </a:bodyPr>
            <a:lstStyle/>
            <a:p>
              <a:r>
                <a:rPr lang="en-US" sz="1200" dirty="0"/>
                <a:t>+ attributes : Set&lt;</a:t>
              </a:r>
              <a:r>
                <a:rPr lang="en-US" sz="1200" dirty="0" err="1"/>
                <a:t>GF_AttributeType</a:t>
              </a:r>
              <a:r>
                <a:rPr lang="en-US" sz="1200" dirty="0"/>
                <a:t>&gt; </a:t>
              </a:r>
            </a:p>
            <a:p>
              <a:r>
                <a:rPr lang="en-US" sz="1200" dirty="0"/>
                <a:t>+ features : Set&lt;</a:t>
              </a:r>
              <a:r>
                <a:rPr lang="en-US" sz="1200" dirty="0" err="1"/>
                <a:t>GF_FeatureType</a:t>
              </a:r>
              <a:r>
                <a:rPr lang="en-US" sz="1200" dirty="0"/>
                <a:t>&gt; </a:t>
              </a:r>
            </a:p>
            <a:p>
              <a:r>
                <a:rPr lang="en-US" sz="1200" dirty="0"/>
                <a:t>+ </a:t>
              </a:r>
              <a:r>
                <a:rPr lang="en-US" sz="1200" dirty="0" err="1"/>
                <a:t>featureInstances</a:t>
              </a:r>
              <a:r>
                <a:rPr lang="en-US" sz="1200" dirty="0"/>
                <a:t> : Set&lt;</a:t>
              </a:r>
              <a:r>
                <a:rPr lang="en-US" sz="1200" dirty="0" err="1"/>
                <a:t>GF_FeatureType</a:t>
              </a:r>
              <a:r>
                <a:rPr lang="en-US" sz="1200" dirty="0"/>
                <a:t>&gt; </a:t>
              </a:r>
            </a:p>
            <a:p>
              <a:r>
                <a:rPr lang="en-US" sz="1200" dirty="0"/>
                <a:t>+ </a:t>
              </a:r>
              <a:r>
                <a:rPr lang="en-US" sz="1200" dirty="0" err="1"/>
                <a:t>attributeInstances</a:t>
              </a:r>
              <a:r>
                <a:rPr lang="en-US" sz="1200" dirty="0"/>
                <a:t> : Set&lt;</a:t>
              </a:r>
              <a:r>
                <a:rPr lang="en-US" sz="1200" dirty="0" err="1"/>
                <a:t>GF_AttributeType</a:t>
              </a:r>
              <a:r>
                <a:rPr lang="en-US" sz="1200" dirty="0"/>
                <a:t>&gt; </a:t>
              </a:r>
            </a:p>
            <a:p>
              <a:r>
                <a:rPr lang="en-US" sz="1200" dirty="0"/>
                <a:t>+ dataset : </a:t>
              </a:r>
              <a:r>
                <a:rPr lang="en-US" sz="1200" dirty="0" err="1"/>
                <a:t>CharacterString</a:t>
              </a:r>
              <a:r>
                <a:rPr lang="en-US" sz="1200" dirty="0"/>
                <a:t> </a:t>
              </a:r>
            </a:p>
            <a:p>
              <a:r>
                <a:rPr lang="en-US" sz="1200" dirty="0"/>
                <a:t>+ other : </a:t>
              </a:r>
              <a:r>
                <a:rPr lang="en-US" sz="1200" dirty="0" err="1"/>
                <a:t>CharacterString</a:t>
              </a:r>
              <a:endParaRPr lang="en-US" sz="1200" dirty="0"/>
            </a:p>
          </p:txBody>
        </p:sp>
        <p:sp>
          <p:nvSpPr>
            <p:cNvPr id="15" name="Rectangle 10"/>
            <p:cNvSpPr>
              <a:spLocks noChangeArrowheads="1"/>
            </p:cNvSpPr>
            <p:nvPr/>
          </p:nvSpPr>
          <p:spPr bwMode="auto">
            <a:xfrm>
              <a:off x="6487294" y="4024655"/>
              <a:ext cx="3000057" cy="86237"/>
            </a:xfrm>
            <a:prstGeom prst="rect">
              <a:avLst/>
            </a:prstGeom>
            <a:solidFill>
              <a:schemeClr val="bg1"/>
            </a:solidFill>
            <a:ln w="9525">
              <a:solidFill>
                <a:schemeClr val="tx1"/>
              </a:solidFill>
              <a:miter lim="800000"/>
              <a:headEnd/>
              <a:tailEnd/>
            </a:ln>
          </p:spPr>
          <p:txBody>
            <a:bodyPr wrap="none" anchor="ctr"/>
            <a:lstStyle/>
            <a:p>
              <a:endParaRPr lang="en-US" sz="1200"/>
            </a:p>
          </p:txBody>
        </p:sp>
      </p:grpSp>
      <p:pic>
        <p:nvPicPr>
          <p:cNvPr id="66" name="Picture 65" descr="EX_Extent.png"/>
          <p:cNvPicPr>
            <a:picLocks noChangeAspect="1"/>
          </p:cNvPicPr>
          <p:nvPr/>
        </p:nvPicPr>
        <p:blipFill>
          <a:blip r:embed="rId2" cstate="print"/>
          <a:srcRect l="3797" t="5063" r="2215" b="10127"/>
          <a:stretch>
            <a:fillRect/>
          </a:stretch>
        </p:blipFill>
        <p:spPr>
          <a:xfrm>
            <a:off x="3775340" y="3124835"/>
            <a:ext cx="4941940" cy="334454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6"/>
                                        </p:tgtEl>
                                        <p:attrNameLst>
                                          <p:attrName>style.visibility</p:attrName>
                                        </p:attrNameLst>
                                      </p:cBhvr>
                                      <p:to>
                                        <p:strVal val="visible"/>
                                      </p:to>
                                    </p:set>
                                    <p:animEffect transition="in" filter="dissolve">
                                      <p:cBhvr>
                                        <p:cTn id="12" dur="500"/>
                                        <p:tgtEl>
                                          <p:spTgt spid="66"/>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dissolv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7660" y="279396"/>
            <a:ext cx="3604260" cy="568642"/>
          </a:xfrm>
        </p:spPr>
        <p:txBody>
          <a:bodyPr/>
          <a:lstStyle/>
          <a:p>
            <a:pPr algn="l"/>
            <a:r>
              <a:rPr lang="en-US" dirty="0" err="1" smtClean="0"/>
              <a:t>DQ_Result</a:t>
            </a:r>
            <a:endParaRPr lang="en-US" dirty="0"/>
          </a:p>
        </p:txBody>
      </p:sp>
      <p:grpSp>
        <p:nvGrpSpPr>
          <p:cNvPr id="3" name="Group 24"/>
          <p:cNvGrpSpPr/>
          <p:nvPr/>
        </p:nvGrpSpPr>
        <p:grpSpPr>
          <a:xfrm>
            <a:off x="463551" y="2975480"/>
            <a:ext cx="2123341" cy="1000248"/>
            <a:chOff x="463551" y="3618645"/>
            <a:chExt cx="2123341" cy="1000248"/>
          </a:xfrm>
        </p:grpSpPr>
        <p:sp>
          <p:nvSpPr>
            <p:cNvPr id="8" name="Text Box 21"/>
            <p:cNvSpPr txBox="1">
              <a:spLocks noChangeArrowheads="1"/>
            </p:cNvSpPr>
            <p:nvPr/>
          </p:nvSpPr>
          <p:spPr bwMode="auto">
            <a:xfrm>
              <a:off x="463551" y="3618645"/>
              <a:ext cx="2123341" cy="276999"/>
            </a:xfrm>
            <a:prstGeom prst="rect">
              <a:avLst/>
            </a:prstGeom>
            <a:solidFill>
              <a:schemeClr val="bg1"/>
            </a:solidFill>
            <a:ln w="9525">
              <a:solidFill>
                <a:schemeClr val="tx1"/>
              </a:solidFill>
              <a:miter lim="800000"/>
              <a:headEnd/>
              <a:tailEnd/>
            </a:ln>
          </p:spPr>
          <p:txBody>
            <a:bodyPr wrap="square">
              <a:spAutoFit/>
            </a:bodyPr>
            <a:lstStyle/>
            <a:p>
              <a:pPr algn="ctr"/>
              <a:r>
                <a:rPr lang="en-US" sz="1200" dirty="0" err="1">
                  <a:latin typeface="+mn-lt"/>
                  <a:ea typeface="ＭＳ Ｐゴシック" pitchFamily="1" charset="-128"/>
                </a:rPr>
                <a:t>DQ_ConformanceResult</a:t>
              </a:r>
              <a:endParaRPr lang="en-US" sz="1200" dirty="0">
                <a:latin typeface="+mn-lt"/>
              </a:endParaRPr>
            </a:p>
          </p:txBody>
        </p:sp>
        <p:sp>
          <p:nvSpPr>
            <p:cNvPr id="9" name="Text Box 22"/>
            <p:cNvSpPr txBox="1">
              <a:spLocks noChangeArrowheads="1"/>
            </p:cNvSpPr>
            <p:nvPr/>
          </p:nvSpPr>
          <p:spPr bwMode="auto">
            <a:xfrm>
              <a:off x="463551" y="3892916"/>
              <a:ext cx="2123341" cy="646331"/>
            </a:xfrm>
            <a:prstGeom prst="rect">
              <a:avLst/>
            </a:prstGeom>
            <a:solidFill>
              <a:schemeClr val="bg1"/>
            </a:solidFill>
            <a:ln w="9525">
              <a:solidFill>
                <a:schemeClr val="tx1"/>
              </a:solidFill>
              <a:miter lim="800000"/>
              <a:headEnd/>
              <a:tailEnd/>
            </a:ln>
          </p:spPr>
          <p:txBody>
            <a:bodyPr wrap="square">
              <a:spAutoFit/>
            </a:bodyPr>
            <a:lstStyle/>
            <a:p>
              <a:r>
                <a:rPr lang="en-US" sz="1200" dirty="0">
                  <a:latin typeface="+mn-lt"/>
                </a:rPr>
                <a:t>+ specification : </a:t>
              </a:r>
              <a:r>
                <a:rPr lang="en-US" sz="1200" dirty="0" err="1">
                  <a:latin typeface="+mn-lt"/>
                </a:rPr>
                <a:t>CI_Citation</a:t>
              </a:r>
              <a:endParaRPr lang="en-US" sz="1200" dirty="0">
                <a:latin typeface="+mn-lt"/>
              </a:endParaRPr>
            </a:p>
            <a:p>
              <a:r>
                <a:rPr lang="en-US" sz="1200" dirty="0">
                  <a:latin typeface="+mn-lt"/>
                </a:rPr>
                <a:t>+ explanation : </a:t>
              </a:r>
              <a:r>
                <a:rPr lang="en-US" sz="1200" dirty="0" err="1">
                  <a:latin typeface="+mn-lt"/>
                </a:rPr>
                <a:t>CharacterString</a:t>
              </a:r>
              <a:endParaRPr lang="en-US" sz="1200" dirty="0">
                <a:latin typeface="+mn-lt"/>
              </a:endParaRPr>
            </a:p>
            <a:p>
              <a:r>
                <a:rPr lang="en-US" sz="1200" dirty="0">
                  <a:latin typeface="+mn-lt"/>
                </a:rPr>
                <a:t>+ pass : Boolean</a:t>
              </a:r>
            </a:p>
          </p:txBody>
        </p:sp>
        <p:sp>
          <p:nvSpPr>
            <p:cNvPr id="10" name="Rectangle 23"/>
            <p:cNvSpPr>
              <a:spLocks noChangeArrowheads="1"/>
            </p:cNvSpPr>
            <p:nvPr/>
          </p:nvSpPr>
          <p:spPr bwMode="auto">
            <a:xfrm>
              <a:off x="463551" y="4543547"/>
              <a:ext cx="2123341" cy="75346"/>
            </a:xfrm>
            <a:prstGeom prst="rect">
              <a:avLst/>
            </a:prstGeom>
            <a:solidFill>
              <a:schemeClr val="bg1"/>
            </a:solidFill>
            <a:ln w="9525">
              <a:solidFill>
                <a:schemeClr val="tx1"/>
              </a:solidFill>
              <a:miter lim="800000"/>
              <a:headEnd/>
              <a:tailEnd/>
            </a:ln>
          </p:spPr>
          <p:txBody>
            <a:bodyPr wrap="none" anchor="ctr"/>
            <a:lstStyle/>
            <a:p>
              <a:endParaRPr lang="en-US" sz="1200">
                <a:latin typeface="+mn-lt"/>
              </a:endParaRPr>
            </a:p>
          </p:txBody>
        </p:sp>
      </p:grpSp>
      <p:grpSp>
        <p:nvGrpSpPr>
          <p:cNvPr id="4" name="Group 23"/>
          <p:cNvGrpSpPr/>
          <p:nvPr/>
        </p:nvGrpSpPr>
        <p:grpSpPr>
          <a:xfrm>
            <a:off x="3303974" y="2975480"/>
            <a:ext cx="2539227" cy="1165430"/>
            <a:chOff x="118004" y="1405833"/>
            <a:chExt cx="2539227" cy="1165430"/>
          </a:xfrm>
        </p:grpSpPr>
        <p:sp>
          <p:nvSpPr>
            <p:cNvPr id="12" name="Text Box 34"/>
            <p:cNvSpPr txBox="1">
              <a:spLocks noChangeArrowheads="1"/>
            </p:cNvSpPr>
            <p:nvPr/>
          </p:nvSpPr>
          <p:spPr bwMode="auto">
            <a:xfrm>
              <a:off x="118004" y="1405833"/>
              <a:ext cx="2539227" cy="276999"/>
            </a:xfrm>
            <a:prstGeom prst="rect">
              <a:avLst/>
            </a:prstGeom>
            <a:noFill/>
            <a:ln w="9525">
              <a:solidFill>
                <a:schemeClr val="tx1"/>
              </a:solidFill>
              <a:miter lim="800000"/>
              <a:headEnd/>
              <a:tailEnd/>
            </a:ln>
          </p:spPr>
          <p:txBody>
            <a:bodyPr wrap="square">
              <a:spAutoFit/>
            </a:bodyPr>
            <a:lstStyle/>
            <a:p>
              <a:pPr algn="ctr"/>
              <a:r>
                <a:rPr lang="en-US" sz="1200" dirty="0" err="1">
                  <a:ea typeface="ＭＳ Ｐゴシック" pitchFamily="1" charset="-128"/>
                </a:rPr>
                <a:t>DQ_QuantitativeResult</a:t>
              </a:r>
              <a:endParaRPr lang="en-US" sz="1200" dirty="0"/>
            </a:p>
          </p:txBody>
        </p:sp>
        <p:sp>
          <p:nvSpPr>
            <p:cNvPr id="13" name="Text Box 35"/>
            <p:cNvSpPr txBox="1">
              <a:spLocks noChangeArrowheads="1"/>
            </p:cNvSpPr>
            <p:nvPr/>
          </p:nvSpPr>
          <p:spPr bwMode="auto">
            <a:xfrm>
              <a:off x="118004" y="1678518"/>
              <a:ext cx="2539227" cy="830997"/>
            </a:xfrm>
            <a:prstGeom prst="rect">
              <a:avLst/>
            </a:prstGeom>
            <a:noFill/>
            <a:ln w="9525">
              <a:solidFill>
                <a:schemeClr val="tx1"/>
              </a:solidFill>
              <a:miter lim="800000"/>
              <a:headEnd/>
              <a:tailEnd/>
            </a:ln>
          </p:spPr>
          <p:txBody>
            <a:bodyPr wrap="square">
              <a:spAutoFit/>
            </a:bodyPr>
            <a:lstStyle/>
            <a:p>
              <a:r>
                <a:rPr lang="en-US" sz="1200"/>
                <a:t>+ valueType [0..1] : RecordType </a:t>
              </a:r>
            </a:p>
            <a:p>
              <a:r>
                <a:rPr lang="en-US" sz="1200"/>
                <a:t>+ valueUnit : UnitOfMeasure </a:t>
              </a:r>
            </a:p>
            <a:p>
              <a:r>
                <a:rPr lang="en-US" sz="1200"/>
                <a:t>+ errorStatistic [0..1] : CharacterString </a:t>
              </a:r>
            </a:p>
            <a:p>
              <a:r>
                <a:rPr lang="en-US" sz="1200"/>
                <a:t>+ value [1..*] : Record</a:t>
              </a:r>
            </a:p>
          </p:txBody>
        </p:sp>
        <p:sp>
          <p:nvSpPr>
            <p:cNvPr id="14" name="Rectangle 36"/>
            <p:cNvSpPr>
              <a:spLocks noChangeArrowheads="1"/>
            </p:cNvSpPr>
            <p:nvPr/>
          </p:nvSpPr>
          <p:spPr bwMode="auto">
            <a:xfrm>
              <a:off x="118004" y="2509514"/>
              <a:ext cx="2539227" cy="61749"/>
            </a:xfrm>
            <a:prstGeom prst="rect">
              <a:avLst/>
            </a:prstGeom>
            <a:noFill/>
            <a:ln w="9525">
              <a:solidFill>
                <a:schemeClr val="tx1"/>
              </a:solidFill>
              <a:miter lim="800000"/>
              <a:headEnd/>
              <a:tailEnd/>
            </a:ln>
          </p:spPr>
          <p:txBody>
            <a:bodyPr wrap="none" anchor="ctr"/>
            <a:lstStyle/>
            <a:p>
              <a:endParaRPr lang="en-US" sz="1200"/>
            </a:p>
          </p:txBody>
        </p:sp>
      </p:grpSp>
      <p:grpSp>
        <p:nvGrpSpPr>
          <p:cNvPr id="5" name="Group 22"/>
          <p:cNvGrpSpPr/>
          <p:nvPr/>
        </p:nvGrpSpPr>
        <p:grpSpPr>
          <a:xfrm>
            <a:off x="6715270" y="2975480"/>
            <a:ext cx="1961662" cy="629959"/>
            <a:chOff x="6877539" y="2371155"/>
            <a:chExt cx="1961662" cy="629959"/>
          </a:xfrm>
        </p:grpSpPr>
        <p:sp>
          <p:nvSpPr>
            <p:cNvPr id="16" name="Text Box 58"/>
            <p:cNvSpPr txBox="1">
              <a:spLocks noChangeArrowheads="1"/>
            </p:cNvSpPr>
            <p:nvPr/>
          </p:nvSpPr>
          <p:spPr bwMode="auto">
            <a:xfrm>
              <a:off x="6877539" y="2371155"/>
              <a:ext cx="1961662" cy="276999"/>
            </a:xfrm>
            <a:prstGeom prst="rect">
              <a:avLst/>
            </a:prstGeom>
            <a:noFill/>
            <a:ln w="9525">
              <a:solidFill>
                <a:schemeClr val="tx1"/>
              </a:solidFill>
              <a:miter lim="800000"/>
              <a:headEnd/>
              <a:tailEnd/>
            </a:ln>
          </p:spPr>
          <p:txBody>
            <a:bodyPr wrap="square">
              <a:spAutoFit/>
            </a:bodyPr>
            <a:lstStyle/>
            <a:p>
              <a:pPr algn="ctr"/>
              <a:r>
                <a:rPr lang="en-US" sz="1200" dirty="0" err="1" smtClean="0"/>
                <a:t>DQ_DescriptiveResult</a:t>
              </a:r>
              <a:endParaRPr lang="en-US" sz="1200" dirty="0"/>
            </a:p>
          </p:txBody>
        </p:sp>
        <p:sp>
          <p:nvSpPr>
            <p:cNvPr id="17" name="Text Box 59"/>
            <p:cNvSpPr txBox="1">
              <a:spLocks noChangeArrowheads="1"/>
            </p:cNvSpPr>
            <p:nvPr/>
          </p:nvSpPr>
          <p:spPr bwMode="auto">
            <a:xfrm>
              <a:off x="6877539" y="2653242"/>
              <a:ext cx="1961662" cy="276999"/>
            </a:xfrm>
            <a:prstGeom prst="rect">
              <a:avLst/>
            </a:prstGeom>
            <a:noFill/>
            <a:ln w="9525">
              <a:solidFill>
                <a:schemeClr val="tx1"/>
              </a:solidFill>
              <a:miter lim="800000"/>
              <a:headEnd/>
              <a:tailEnd/>
            </a:ln>
          </p:spPr>
          <p:txBody>
            <a:bodyPr wrap="square">
              <a:spAutoFit/>
            </a:bodyPr>
            <a:lstStyle/>
            <a:p>
              <a:r>
                <a:rPr lang="en-US" sz="1200" dirty="0">
                  <a:ea typeface="ＭＳ Ｐゴシック" pitchFamily="1" charset="-128"/>
                </a:rPr>
                <a:t>+ </a:t>
              </a:r>
              <a:r>
                <a:rPr lang="en-US" sz="1200" dirty="0" smtClean="0">
                  <a:ea typeface="ＭＳ Ｐゴシック" pitchFamily="1" charset="-128"/>
                </a:rPr>
                <a:t>statement: </a:t>
              </a:r>
              <a:r>
                <a:rPr lang="en-US" sz="1200" dirty="0" err="1" smtClean="0">
                  <a:ea typeface="ＭＳ Ｐゴシック" pitchFamily="1" charset="-128"/>
                </a:rPr>
                <a:t>CharacterString</a:t>
              </a:r>
              <a:endParaRPr lang="en-US" sz="1200" dirty="0">
                <a:ea typeface="ＭＳ Ｐゴシック" pitchFamily="1" charset="-128"/>
              </a:endParaRPr>
            </a:p>
          </p:txBody>
        </p:sp>
        <p:sp>
          <p:nvSpPr>
            <p:cNvPr id="18" name="Rectangle 60"/>
            <p:cNvSpPr>
              <a:spLocks noChangeArrowheads="1"/>
            </p:cNvSpPr>
            <p:nvPr/>
          </p:nvSpPr>
          <p:spPr bwMode="auto">
            <a:xfrm>
              <a:off x="6877539" y="2929962"/>
              <a:ext cx="1961662" cy="71152"/>
            </a:xfrm>
            <a:prstGeom prst="rect">
              <a:avLst/>
            </a:prstGeom>
            <a:noFill/>
            <a:ln w="9525">
              <a:solidFill>
                <a:schemeClr val="tx1"/>
              </a:solidFill>
              <a:miter lim="800000"/>
              <a:headEnd/>
              <a:tailEnd/>
            </a:ln>
          </p:spPr>
          <p:txBody>
            <a:bodyPr wrap="none" anchor="ctr"/>
            <a:lstStyle/>
            <a:p>
              <a:endParaRPr lang="en-US" sz="1200"/>
            </a:p>
          </p:txBody>
        </p:sp>
      </p:grpSp>
      <p:grpSp>
        <p:nvGrpSpPr>
          <p:cNvPr id="6" name="Group 25"/>
          <p:cNvGrpSpPr/>
          <p:nvPr/>
        </p:nvGrpSpPr>
        <p:grpSpPr>
          <a:xfrm>
            <a:off x="4051110" y="4328101"/>
            <a:ext cx="4365815" cy="1399794"/>
            <a:chOff x="3711385" y="4274761"/>
            <a:chExt cx="4365815" cy="1399794"/>
          </a:xfrm>
        </p:grpSpPr>
        <p:sp>
          <p:nvSpPr>
            <p:cNvPr id="20" name="Text Box 58"/>
            <p:cNvSpPr txBox="1">
              <a:spLocks noChangeArrowheads="1"/>
            </p:cNvSpPr>
            <p:nvPr/>
          </p:nvSpPr>
          <p:spPr bwMode="auto">
            <a:xfrm>
              <a:off x="3711385" y="4274761"/>
              <a:ext cx="4365815" cy="276999"/>
            </a:xfrm>
            <a:prstGeom prst="rect">
              <a:avLst/>
            </a:prstGeom>
            <a:noFill/>
            <a:ln w="9525">
              <a:solidFill>
                <a:schemeClr val="tx1"/>
              </a:solidFill>
              <a:miter lim="800000"/>
              <a:headEnd/>
              <a:tailEnd/>
            </a:ln>
          </p:spPr>
          <p:txBody>
            <a:bodyPr wrap="square">
              <a:spAutoFit/>
            </a:bodyPr>
            <a:lstStyle/>
            <a:p>
              <a:pPr algn="ctr"/>
              <a:r>
                <a:rPr lang="en-US" sz="1200" dirty="0" err="1"/>
                <a:t>QE_CoverageResult</a:t>
              </a:r>
              <a:endParaRPr lang="en-US" sz="1200" dirty="0"/>
            </a:p>
          </p:txBody>
        </p:sp>
        <p:sp>
          <p:nvSpPr>
            <p:cNvPr id="21" name="Text Box 59"/>
            <p:cNvSpPr txBox="1">
              <a:spLocks noChangeArrowheads="1"/>
            </p:cNvSpPr>
            <p:nvPr/>
          </p:nvSpPr>
          <p:spPr bwMode="auto">
            <a:xfrm>
              <a:off x="3711385" y="4550986"/>
              <a:ext cx="4365815" cy="1015663"/>
            </a:xfrm>
            <a:prstGeom prst="rect">
              <a:avLst/>
            </a:prstGeom>
            <a:noFill/>
            <a:ln w="9525">
              <a:solidFill>
                <a:schemeClr val="tx1"/>
              </a:solidFill>
              <a:miter lim="800000"/>
              <a:headEnd/>
              <a:tailEnd/>
            </a:ln>
          </p:spPr>
          <p:txBody>
            <a:bodyPr wrap="square">
              <a:spAutoFit/>
            </a:bodyPr>
            <a:lstStyle/>
            <a:p>
              <a:r>
                <a:rPr lang="en-US" sz="1200" dirty="0" smtClean="0">
                  <a:ea typeface="ＭＳ Ｐゴシック" pitchFamily="1" charset="-128"/>
                </a:rPr>
                <a:t>+ </a:t>
              </a:r>
              <a:r>
                <a:rPr lang="en-US" sz="1200" dirty="0" err="1" smtClean="0">
                  <a:ea typeface="ＭＳ Ｐゴシック" pitchFamily="1" charset="-128"/>
                </a:rPr>
                <a:t>resultFile</a:t>
              </a:r>
              <a:r>
                <a:rPr lang="en-US" sz="1200" dirty="0" smtClean="0">
                  <a:ea typeface="ＭＳ Ｐゴシック" pitchFamily="1" charset="-128"/>
                </a:rPr>
                <a:t> : </a:t>
              </a:r>
              <a:r>
                <a:rPr lang="en-US" sz="1200" dirty="0" err="1" smtClean="0">
                  <a:ea typeface="ＭＳ Ｐゴシック" pitchFamily="1" charset="-128"/>
                </a:rPr>
                <a:t>MX_DataFile</a:t>
              </a:r>
              <a:endParaRPr lang="en-US" sz="1200" dirty="0" smtClean="0">
                <a:ea typeface="ＭＳ Ｐゴシック" pitchFamily="1" charset="-128"/>
              </a:endParaRPr>
            </a:p>
            <a:p>
              <a:r>
                <a:rPr lang="en-US" sz="1200" dirty="0" smtClean="0">
                  <a:ea typeface="ＭＳ Ｐゴシック" pitchFamily="1" charset="-128"/>
                </a:rPr>
                <a:t>+ </a:t>
              </a:r>
              <a:r>
                <a:rPr lang="en-US" sz="1200" dirty="0" err="1" smtClean="0">
                  <a:ea typeface="ＭＳ Ｐゴシック" pitchFamily="1" charset="-128"/>
                </a:rPr>
                <a:t>resultFormat</a:t>
              </a:r>
              <a:r>
                <a:rPr lang="en-US" sz="1200" dirty="0" smtClean="0">
                  <a:ea typeface="ＭＳ Ｐゴシック" pitchFamily="1" charset="-128"/>
                </a:rPr>
                <a:t>: </a:t>
              </a:r>
              <a:r>
                <a:rPr lang="en-US" sz="1200" dirty="0" err="1" smtClean="0">
                  <a:ea typeface="ＭＳ Ｐゴシック" pitchFamily="1" charset="-128"/>
                </a:rPr>
                <a:t>MD_Format</a:t>
              </a:r>
              <a:endParaRPr lang="en-US" sz="1200" dirty="0" smtClean="0">
                <a:ea typeface="ＭＳ Ｐゴシック" pitchFamily="1" charset="-128"/>
              </a:endParaRPr>
            </a:p>
            <a:p>
              <a:r>
                <a:rPr lang="en-US" sz="1200" dirty="0" smtClean="0">
                  <a:ea typeface="ＭＳ Ｐゴシック" pitchFamily="1" charset="-128"/>
                </a:rPr>
                <a:t>+ </a:t>
              </a:r>
              <a:r>
                <a:rPr lang="en-US" sz="1200" dirty="0" err="1" smtClean="0"/>
                <a:t>resultContentDescription</a:t>
              </a:r>
              <a:r>
                <a:rPr lang="en-US" sz="1200" dirty="0" smtClean="0"/>
                <a:t>: </a:t>
              </a:r>
              <a:r>
                <a:rPr lang="en-US" sz="1200" dirty="0" err="1" smtClean="0"/>
                <a:t>MD_CoverageDescription</a:t>
              </a:r>
              <a:endParaRPr lang="en-US" sz="1200" dirty="0" smtClean="0"/>
            </a:p>
            <a:p>
              <a:r>
                <a:rPr lang="en-US" sz="1200" dirty="0" smtClean="0"/>
                <a:t>+ </a:t>
              </a:r>
              <a:r>
                <a:rPr lang="en-US" sz="1200" dirty="0" err="1" smtClean="0"/>
                <a:t>resultSpatialRepresentation</a:t>
              </a:r>
              <a:r>
                <a:rPr lang="en-US" sz="1200" dirty="0" smtClean="0"/>
                <a:t>: </a:t>
              </a:r>
              <a:r>
                <a:rPr lang="en-US" sz="1200" dirty="0" err="1" smtClean="0"/>
                <a:t>MD_SpatialRepresentation</a:t>
              </a:r>
              <a:endParaRPr lang="en-US" sz="1200" dirty="0" smtClean="0">
                <a:ea typeface="ＭＳ Ｐゴシック" pitchFamily="1" charset="-128"/>
              </a:endParaRPr>
            </a:p>
            <a:p>
              <a:r>
                <a:rPr lang="en-US" sz="1200" dirty="0" smtClean="0">
                  <a:ea typeface="ＭＳ Ｐゴシック" pitchFamily="1" charset="-128"/>
                </a:rPr>
                <a:t>+ </a:t>
              </a:r>
              <a:r>
                <a:rPr lang="en-US" sz="1200" dirty="0" err="1">
                  <a:ea typeface="ＭＳ Ｐゴシック" pitchFamily="1" charset="-128"/>
                </a:rPr>
                <a:t>spatialRepresentationType</a:t>
              </a:r>
              <a:r>
                <a:rPr lang="en-US" sz="1200" dirty="0">
                  <a:ea typeface="ＭＳ Ｐゴシック" pitchFamily="1" charset="-128"/>
                </a:rPr>
                <a:t> : </a:t>
              </a:r>
              <a:r>
                <a:rPr lang="en-US" sz="1200" dirty="0" err="1">
                  <a:ea typeface="ＭＳ Ｐゴシック" pitchFamily="1" charset="-128"/>
                </a:rPr>
                <a:t>MD_SpatialRepresentationTypeCode</a:t>
              </a:r>
              <a:endParaRPr lang="en-US" sz="1200" dirty="0">
                <a:ea typeface="ＭＳ Ｐゴシック" pitchFamily="1" charset="-128"/>
              </a:endParaRPr>
            </a:p>
          </p:txBody>
        </p:sp>
        <p:sp>
          <p:nvSpPr>
            <p:cNvPr id="22" name="Rectangle 60"/>
            <p:cNvSpPr>
              <a:spLocks noChangeArrowheads="1"/>
            </p:cNvSpPr>
            <p:nvPr/>
          </p:nvSpPr>
          <p:spPr bwMode="auto">
            <a:xfrm>
              <a:off x="3711385" y="5570161"/>
              <a:ext cx="4365815" cy="104394"/>
            </a:xfrm>
            <a:prstGeom prst="rect">
              <a:avLst/>
            </a:prstGeom>
            <a:noFill/>
            <a:ln w="9525">
              <a:solidFill>
                <a:schemeClr val="tx1"/>
              </a:solidFill>
              <a:miter lim="800000"/>
              <a:headEnd/>
              <a:tailEnd/>
            </a:ln>
          </p:spPr>
          <p:txBody>
            <a:bodyPr wrap="none" anchor="ctr"/>
            <a:lstStyle/>
            <a:p>
              <a:endParaRPr lang="en-US" sz="1200"/>
            </a:p>
          </p:txBody>
        </p:sp>
      </p:grpSp>
      <p:grpSp>
        <p:nvGrpSpPr>
          <p:cNvPr id="7" name="Group 30"/>
          <p:cNvGrpSpPr/>
          <p:nvPr/>
        </p:nvGrpSpPr>
        <p:grpSpPr>
          <a:xfrm>
            <a:off x="3513773" y="1500285"/>
            <a:ext cx="2119629" cy="626868"/>
            <a:chOff x="1187451" y="1629825"/>
            <a:chExt cx="2119629" cy="626868"/>
          </a:xfrm>
        </p:grpSpPr>
        <p:sp>
          <p:nvSpPr>
            <p:cNvPr id="28" name="Text Box 21"/>
            <p:cNvSpPr txBox="1">
              <a:spLocks noChangeArrowheads="1"/>
            </p:cNvSpPr>
            <p:nvPr/>
          </p:nvSpPr>
          <p:spPr bwMode="auto">
            <a:xfrm>
              <a:off x="1187451" y="1629825"/>
              <a:ext cx="2119629" cy="276999"/>
            </a:xfrm>
            <a:prstGeom prst="rect">
              <a:avLst/>
            </a:prstGeom>
            <a:solidFill>
              <a:schemeClr val="bg1"/>
            </a:solidFill>
            <a:ln w="9525">
              <a:solidFill>
                <a:schemeClr val="tx1"/>
              </a:solidFill>
              <a:miter lim="800000"/>
              <a:headEnd/>
              <a:tailEnd/>
            </a:ln>
          </p:spPr>
          <p:txBody>
            <a:bodyPr wrap="square">
              <a:spAutoFit/>
            </a:bodyPr>
            <a:lstStyle/>
            <a:p>
              <a:pPr algn="ctr"/>
              <a:r>
                <a:rPr lang="en-US" sz="1200" dirty="0" err="1" smtClean="0">
                  <a:latin typeface="+mn-lt"/>
                  <a:ea typeface="ＭＳ Ｐゴシック" pitchFamily="1" charset="-128"/>
                </a:rPr>
                <a:t>DQ_Result</a:t>
              </a:r>
              <a:endParaRPr lang="en-US" sz="1200" dirty="0">
                <a:latin typeface="+mn-lt"/>
              </a:endParaRPr>
            </a:p>
          </p:txBody>
        </p:sp>
        <p:sp>
          <p:nvSpPr>
            <p:cNvPr id="29" name="Text Box 22"/>
            <p:cNvSpPr txBox="1">
              <a:spLocks noChangeArrowheads="1"/>
            </p:cNvSpPr>
            <p:nvPr/>
          </p:nvSpPr>
          <p:spPr bwMode="auto">
            <a:xfrm>
              <a:off x="1187451" y="1904096"/>
              <a:ext cx="2119629" cy="276999"/>
            </a:xfrm>
            <a:prstGeom prst="rect">
              <a:avLst/>
            </a:prstGeom>
            <a:solidFill>
              <a:schemeClr val="bg1"/>
            </a:solidFill>
            <a:ln w="9525">
              <a:solidFill>
                <a:schemeClr val="tx1"/>
              </a:solidFill>
              <a:miter lim="800000"/>
              <a:headEnd/>
              <a:tailEnd/>
            </a:ln>
          </p:spPr>
          <p:txBody>
            <a:bodyPr wrap="square">
              <a:spAutoFit/>
            </a:bodyPr>
            <a:lstStyle/>
            <a:p>
              <a:r>
                <a:rPr lang="en-US" sz="1200" dirty="0" smtClean="0"/>
                <a:t>+ </a:t>
              </a:r>
              <a:r>
                <a:rPr lang="en-US" sz="1200" dirty="0" err="1" smtClean="0"/>
                <a:t>resultScope</a:t>
              </a:r>
              <a:r>
                <a:rPr lang="en-US" sz="1200" dirty="0" smtClean="0"/>
                <a:t>: </a:t>
              </a:r>
              <a:r>
                <a:rPr lang="en-US" sz="1200" dirty="0" err="1" smtClean="0"/>
                <a:t>DQ_Scope</a:t>
              </a:r>
              <a:r>
                <a:rPr lang="en-US" sz="1200" dirty="0" smtClean="0"/>
                <a:t> [0..1]</a:t>
              </a:r>
              <a:endParaRPr lang="en-US" sz="1200" dirty="0">
                <a:latin typeface="+mn-lt"/>
              </a:endParaRPr>
            </a:p>
          </p:txBody>
        </p:sp>
        <p:sp>
          <p:nvSpPr>
            <p:cNvPr id="30" name="Rectangle 23"/>
            <p:cNvSpPr>
              <a:spLocks noChangeArrowheads="1"/>
            </p:cNvSpPr>
            <p:nvPr/>
          </p:nvSpPr>
          <p:spPr bwMode="auto">
            <a:xfrm>
              <a:off x="1187451" y="2181347"/>
              <a:ext cx="2119629" cy="75346"/>
            </a:xfrm>
            <a:prstGeom prst="rect">
              <a:avLst/>
            </a:prstGeom>
            <a:solidFill>
              <a:schemeClr val="bg1"/>
            </a:solidFill>
            <a:ln w="9525">
              <a:solidFill>
                <a:schemeClr val="tx1"/>
              </a:solidFill>
              <a:miter lim="800000"/>
              <a:headEnd/>
              <a:tailEnd/>
            </a:ln>
          </p:spPr>
          <p:txBody>
            <a:bodyPr wrap="none" anchor="ctr"/>
            <a:lstStyle/>
            <a:p>
              <a:endParaRPr lang="en-US" sz="1200">
                <a:latin typeface="+mn-lt"/>
              </a:endParaRPr>
            </a:p>
          </p:txBody>
        </p:sp>
      </p:grpSp>
      <p:sp>
        <p:nvSpPr>
          <p:cNvPr id="32" name="AutoShape 75"/>
          <p:cNvSpPr>
            <a:spLocks noChangeArrowheads="1"/>
          </p:cNvSpPr>
          <p:nvPr/>
        </p:nvSpPr>
        <p:spPr bwMode="auto">
          <a:xfrm>
            <a:off x="4510758" y="2127250"/>
            <a:ext cx="111125" cy="153988"/>
          </a:xfrm>
          <a:prstGeom prst="triangle">
            <a:avLst>
              <a:gd name="adj" fmla="val 50000"/>
            </a:avLst>
          </a:prstGeom>
          <a:noFill/>
          <a:ln w="9525">
            <a:solidFill>
              <a:schemeClr val="tx1"/>
            </a:solidFill>
            <a:miter lim="800000"/>
            <a:headEnd/>
            <a:tailEnd/>
          </a:ln>
        </p:spPr>
        <p:txBody>
          <a:bodyPr wrap="none" anchor="ctr"/>
          <a:lstStyle/>
          <a:p>
            <a:endParaRPr lang="en-US"/>
          </a:p>
        </p:txBody>
      </p:sp>
      <p:cxnSp>
        <p:nvCxnSpPr>
          <p:cNvPr id="33" name="AutoShape 76"/>
          <p:cNvCxnSpPr>
            <a:cxnSpLocks noChangeShapeType="1"/>
            <a:stCxn id="32" idx="3"/>
            <a:endCxn id="8" idx="0"/>
          </p:cNvCxnSpPr>
          <p:nvPr/>
        </p:nvCxnSpPr>
        <p:spPr bwMode="auto">
          <a:xfrm rot="5400000">
            <a:off x="2698651" y="1107810"/>
            <a:ext cx="694242" cy="3041099"/>
          </a:xfrm>
          <a:prstGeom prst="bentConnector3">
            <a:avLst>
              <a:gd name="adj1" fmla="val 50000"/>
            </a:avLst>
          </a:prstGeom>
          <a:noFill/>
          <a:ln w="12700">
            <a:solidFill>
              <a:schemeClr val="tx1"/>
            </a:solidFill>
            <a:miter lim="800000"/>
            <a:headEnd type="none" w="lg" len="lg"/>
            <a:tailEnd type="arrow" w="lg" len="lg"/>
          </a:ln>
        </p:spPr>
      </p:cxnSp>
      <p:cxnSp>
        <p:nvCxnSpPr>
          <p:cNvPr id="34" name="AutoShape 76"/>
          <p:cNvCxnSpPr>
            <a:cxnSpLocks noChangeShapeType="1"/>
            <a:stCxn id="32" idx="3"/>
            <a:endCxn id="20" idx="0"/>
          </p:cNvCxnSpPr>
          <p:nvPr/>
        </p:nvCxnSpPr>
        <p:spPr bwMode="auto">
          <a:xfrm rot="16200000" flipH="1">
            <a:off x="4376738" y="2470820"/>
            <a:ext cx="2046863" cy="1667697"/>
          </a:xfrm>
          <a:prstGeom prst="bentConnector3">
            <a:avLst>
              <a:gd name="adj1" fmla="val 16867"/>
            </a:avLst>
          </a:prstGeom>
          <a:noFill/>
          <a:ln w="12700">
            <a:solidFill>
              <a:schemeClr val="tx1"/>
            </a:solidFill>
            <a:miter lim="800000"/>
            <a:headEnd type="none" w="lg" len="lg"/>
            <a:tailEnd type="arrow" w="lg" len="lg"/>
          </a:ln>
        </p:spPr>
      </p:cxnSp>
      <p:cxnSp>
        <p:nvCxnSpPr>
          <p:cNvPr id="39" name="AutoShape 76"/>
          <p:cNvCxnSpPr>
            <a:cxnSpLocks noChangeShapeType="1"/>
            <a:stCxn id="32" idx="3"/>
            <a:endCxn id="12" idx="0"/>
          </p:cNvCxnSpPr>
          <p:nvPr/>
        </p:nvCxnSpPr>
        <p:spPr bwMode="auto">
          <a:xfrm rot="16200000" flipH="1">
            <a:off x="4222833" y="2624725"/>
            <a:ext cx="694242" cy="7267"/>
          </a:xfrm>
          <a:prstGeom prst="bentConnector3">
            <a:avLst>
              <a:gd name="adj1" fmla="val 50000"/>
            </a:avLst>
          </a:prstGeom>
          <a:noFill/>
          <a:ln w="12700">
            <a:solidFill>
              <a:schemeClr val="tx1"/>
            </a:solidFill>
            <a:miter lim="800000"/>
            <a:headEnd type="none" w="lg" len="lg"/>
            <a:tailEnd type="arrow" w="lg" len="lg"/>
          </a:ln>
        </p:spPr>
      </p:cxnSp>
      <p:cxnSp>
        <p:nvCxnSpPr>
          <p:cNvPr id="40" name="AutoShape 76"/>
          <p:cNvCxnSpPr>
            <a:cxnSpLocks noChangeShapeType="1"/>
            <a:stCxn id="32" idx="3"/>
            <a:endCxn id="16" idx="0"/>
          </p:cNvCxnSpPr>
          <p:nvPr/>
        </p:nvCxnSpPr>
        <p:spPr bwMode="auto">
          <a:xfrm rot="16200000" flipH="1">
            <a:off x="5784090" y="1063469"/>
            <a:ext cx="694242" cy="3129780"/>
          </a:xfrm>
          <a:prstGeom prst="bentConnector3">
            <a:avLst>
              <a:gd name="adj1" fmla="val 50000"/>
            </a:avLst>
          </a:prstGeom>
          <a:noFill/>
          <a:ln w="12700">
            <a:solidFill>
              <a:schemeClr val="tx1"/>
            </a:solidFill>
            <a:miter lim="800000"/>
            <a:headEnd type="none" w="lg" len="lg"/>
            <a:tailEnd type="arrow" w="lg" len="lg"/>
          </a:ln>
        </p:spPr>
      </p:cxn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1432" y="289878"/>
            <a:ext cx="8229600" cy="559375"/>
          </a:xfrm>
        </p:spPr>
        <p:txBody>
          <a:bodyPr/>
          <a:lstStyle/>
          <a:p>
            <a:r>
              <a:rPr lang="en-US" dirty="0" smtClean="0"/>
              <a:t>Measure Registry / Database</a:t>
            </a:r>
            <a:endParaRPr lang="en-US" dirty="0"/>
          </a:p>
        </p:txBody>
      </p:sp>
      <p:grpSp>
        <p:nvGrpSpPr>
          <p:cNvPr id="3" name="Group 18"/>
          <p:cNvGrpSpPr/>
          <p:nvPr/>
        </p:nvGrpSpPr>
        <p:grpSpPr>
          <a:xfrm>
            <a:off x="6072053" y="1283328"/>
            <a:ext cx="2589538" cy="4775945"/>
            <a:chOff x="770607" y="1173163"/>
            <a:chExt cx="2589538" cy="4775945"/>
          </a:xfrm>
        </p:grpSpPr>
        <p:sp>
          <p:nvSpPr>
            <p:cNvPr id="5" name="Can 4"/>
            <p:cNvSpPr/>
            <p:nvPr/>
          </p:nvSpPr>
          <p:spPr bwMode="auto">
            <a:xfrm>
              <a:off x="770607" y="1173163"/>
              <a:ext cx="2589538" cy="4775945"/>
            </a:xfrm>
            <a:prstGeom prst="can">
              <a:avLst>
                <a:gd name="adj" fmla="val 7792"/>
              </a:avLst>
            </a:prstGeom>
            <a:solidFill>
              <a:schemeClr val="bg1"/>
            </a:solidFill>
            <a:ln w="9525">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6" name="Text Box 5"/>
            <p:cNvSpPr txBox="1">
              <a:spLocks noChangeArrowheads="1"/>
            </p:cNvSpPr>
            <p:nvPr/>
          </p:nvSpPr>
          <p:spPr bwMode="auto">
            <a:xfrm>
              <a:off x="892366" y="1545569"/>
              <a:ext cx="2302525" cy="4154984"/>
            </a:xfrm>
            <a:prstGeom prst="rect">
              <a:avLst/>
            </a:prstGeom>
            <a:noFill/>
            <a:ln w="9525">
              <a:noFill/>
              <a:miter lim="800000"/>
              <a:headEnd/>
              <a:tailEnd/>
            </a:ln>
            <a:effectLst>
              <a:outerShdw dist="45791" dir="3378596" algn="ctr" rotWithShape="0">
                <a:schemeClr val="bg2">
                  <a:alpha val="50000"/>
                </a:schemeClr>
              </a:outerShdw>
            </a:effectLst>
          </p:spPr>
          <p:txBody>
            <a:bodyPr wrap="square">
              <a:spAutoFit/>
            </a:bodyPr>
            <a:lstStyle/>
            <a:p>
              <a:pPr fontAlgn="auto">
                <a:spcBef>
                  <a:spcPts val="0"/>
                </a:spcBef>
                <a:spcAft>
                  <a:spcPts val="0"/>
                </a:spcAft>
                <a:defRPr/>
              </a:pPr>
              <a:r>
                <a:rPr lang="en-US" sz="2400" b="1" dirty="0" smtClean="0">
                  <a:latin typeface="Calibri" pitchFamily="34" charset="0"/>
                </a:rPr>
                <a:t>Q</a:t>
              </a:r>
              <a:r>
                <a:rPr lang="en-US" sz="2400" b="1" dirty="0" smtClean="0">
                  <a:latin typeface="Calibri" pitchFamily="34" charset="0"/>
                  <a:ea typeface="+mn-ea"/>
                  <a:cs typeface="+mn-cs"/>
                </a:rPr>
                <a:t>uality Measure</a:t>
              </a:r>
            </a:p>
            <a:p>
              <a:r>
                <a:rPr lang="en-US" sz="2000" dirty="0" smtClean="0"/>
                <a:t>measure identifier </a:t>
              </a:r>
            </a:p>
            <a:p>
              <a:r>
                <a:rPr lang="en-US" sz="2000" dirty="0" smtClean="0"/>
                <a:t>name</a:t>
              </a:r>
            </a:p>
            <a:p>
              <a:r>
                <a:rPr lang="en-US" sz="2000" dirty="0" smtClean="0"/>
                <a:t>alias</a:t>
              </a:r>
            </a:p>
            <a:p>
              <a:r>
                <a:rPr lang="en-US" sz="2000" dirty="0" smtClean="0"/>
                <a:t>element name</a:t>
              </a:r>
            </a:p>
            <a:p>
              <a:r>
                <a:rPr lang="en-US" sz="2000" dirty="0" smtClean="0"/>
                <a:t>basic measure</a:t>
              </a:r>
            </a:p>
            <a:p>
              <a:r>
                <a:rPr lang="en-US" sz="2000" dirty="0" smtClean="0"/>
                <a:t>definition</a:t>
              </a:r>
            </a:p>
            <a:p>
              <a:r>
                <a:rPr lang="en-US" sz="2000" dirty="0" smtClean="0"/>
                <a:t>description</a:t>
              </a:r>
            </a:p>
            <a:p>
              <a:r>
                <a:rPr lang="en-US" sz="2000" dirty="0" smtClean="0"/>
                <a:t>parameter</a:t>
              </a:r>
            </a:p>
            <a:p>
              <a:r>
                <a:rPr lang="en-US" sz="2000" dirty="0" smtClean="0"/>
                <a:t>value type</a:t>
              </a:r>
            </a:p>
            <a:p>
              <a:r>
                <a:rPr lang="en-US" sz="2000" dirty="0" smtClean="0"/>
                <a:t>value structure</a:t>
              </a:r>
            </a:p>
            <a:p>
              <a:r>
                <a:rPr lang="en-US" sz="2000" dirty="0" smtClean="0"/>
                <a:t>source reference</a:t>
              </a:r>
            </a:p>
            <a:p>
              <a:r>
                <a:rPr lang="en-US" sz="2000" dirty="0" smtClean="0"/>
                <a:t>example</a:t>
              </a:r>
            </a:p>
          </p:txBody>
        </p:sp>
      </p:grpSp>
      <p:sp>
        <p:nvSpPr>
          <p:cNvPr id="11" name="Rectangle 10"/>
          <p:cNvSpPr/>
          <p:nvPr/>
        </p:nvSpPr>
        <p:spPr>
          <a:xfrm>
            <a:off x="6103326" y="2107430"/>
            <a:ext cx="231355" cy="264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 name="Group 6"/>
          <p:cNvGrpSpPr/>
          <p:nvPr/>
        </p:nvGrpSpPr>
        <p:grpSpPr>
          <a:xfrm>
            <a:off x="463550" y="1276740"/>
            <a:ext cx="4416754" cy="1352915"/>
            <a:chOff x="986019" y="2674549"/>
            <a:chExt cx="3137407" cy="1352915"/>
          </a:xfrm>
        </p:grpSpPr>
        <p:sp>
          <p:nvSpPr>
            <p:cNvPr id="8" name="Text Box 39"/>
            <p:cNvSpPr txBox="1">
              <a:spLocks noChangeArrowheads="1"/>
            </p:cNvSpPr>
            <p:nvPr/>
          </p:nvSpPr>
          <p:spPr bwMode="auto">
            <a:xfrm>
              <a:off x="986019" y="2674549"/>
              <a:ext cx="3137407" cy="369332"/>
            </a:xfrm>
            <a:prstGeom prst="rect">
              <a:avLst/>
            </a:prstGeom>
            <a:solidFill>
              <a:schemeClr val="bg1"/>
            </a:solidFill>
            <a:ln w="9525">
              <a:solidFill>
                <a:schemeClr val="tx1"/>
              </a:solidFill>
              <a:miter lim="800000"/>
              <a:headEnd/>
              <a:tailEnd/>
            </a:ln>
          </p:spPr>
          <p:txBody>
            <a:bodyPr wrap="square">
              <a:spAutoFit/>
            </a:bodyPr>
            <a:lstStyle/>
            <a:p>
              <a:pPr algn="ctr"/>
              <a:r>
                <a:rPr lang="en-US" dirty="0" err="1" smtClean="0"/>
                <a:t>DQ_MeasureReference</a:t>
              </a:r>
              <a:endParaRPr lang="en-US" dirty="0"/>
            </a:p>
          </p:txBody>
        </p:sp>
        <p:sp>
          <p:nvSpPr>
            <p:cNvPr id="9" name="Text Box 40"/>
            <p:cNvSpPr txBox="1">
              <a:spLocks noChangeArrowheads="1"/>
            </p:cNvSpPr>
            <p:nvPr/>
          </p:nvSpPr>
          <p:spPr bwMode="auto">
            <a:xfrm>
              <a:off x="986019" y="3041737"/>
              <a:ext cx="3137407" cy="923330"/>
            </a:xfrm>
            <a:prstGeom prst="rect">
              <a:avLst/>
            </a:prstGeom>
            <a:solidFill>
              <a:schemeClr val="bg1"/>
            </a:solidFill>
            <a:ln w="9525">
              <a:solidFill>
                <a:schemeClr val="tx1"/>
              </a:solidFill>
              <a:miter lim="800000"/>
              <a:headEnd/>
              <a:tailEnd/>
            </a:ln>
          </p:spPr>
          <p:txBody>
            <a:bodyPr wrap="square">
              <a:spAutoFit/>
            </a:bodyPr>
            <a:lstStyle/>
            <a:p>
              <a:r>
                <a:rPr lang="en-US" dirty="0" smtClean="0"/>
                <a:t>+ </a:t>
              </a:r>
              <a:r>
                <a:rPr lang="en-US" dirty="0" err="1" smtClean="0"/>
                <a:t>measureIdentification</a:t>
              </a:r>
              <a:r>
                <a:rPr lang="en-US" dirty="0" smtClean="0"/>
                <a:t>: MD_Identifier [0..1]</a:t>
              </a:r>
            </a:p>
            <a:p>
              <a:r>
                <a:rPr lang="en-US" dirty="0" smtClean="0"/>
                <a:t>+ </a:t>
              </a:r>
              <a:r>
                <a:rPr lang="en-US" dirty="0" err="1" smtClean="0"/>
                <a:t>nameOfMeasure</a:t>
              </a:r>
              <a:r>
                <a:rPr lang="en-US" dirty="0" smtClean="0"/>
                <a:t>: </a:t>
              </a:r>
              <a:r>
                <a:rPr lang="en-US" dirty="0" err="1" smtClean="0"/>
                <a:t>CharacterString</a:t>
              </a:r>
              <a:r>
                <a:rPr lang="en-US" dirty="0" smtClean="0"/>
                <a:t> [0..*]</a:t>
              </a:r>
            </a:p>
            <a:p>
              <a:r>
                <a:rPr lang="en-US" dirty="0" smtClean="0"/>
                <a:t>+ </a:t>
              </a:r>
              <a:r>
                <a:rPr lang="en-US" dirty="0" err="1" smtClean="0"/>
                <a:t>measureDescription</a:t>
              </a:r>
              <a:r>
                <a:rPr lang="en-US" dirty="0" smtClean="0"/>
                <a:t>: </a:t>
              </a:r>
              <a:r>
                <a:rPr lang="en-US" dirty="0" err="1" smtClean="0"/>
                <a:t>CharacterString</a:t>
              </a:r>
              <a:r>
                <a:rPr lang="en-US" dirty="0" smtClean="0"/>
                <a:t> [0..1]</a:t>
              </a:r>
              <a:endParaRPr lang="en-US" dirty="0"/>
            </a:p>
          </p:txBody>
        </p:sp>
        <p:sp>
          <p:nvSpPr>
            <p:cNvPr id="10" name="Rectangle 41"/>
            <p:cNvSpPr>
              <a:spLocks noChangeArrowheads="1"/>
            </p:cNvSpPr>
            <p:nvPr/>
          </p:nvSpPr>
          <p:spPr bwMode="auto">
            <a:xfrm>
              <a:off x="986019" y="3968692"/>
              <a:ext cx="3137407" cy="58772"/>
            </a:xfrm>
            <a:prstGeom prst="rect">
              <a:avLst/>
            </a:prstGeom>
            <a:solidFill>
              <a:schemeClr val="bg1"/>
            </a:solidFill>
            <a:ln w="9525">
              <a:solidFill>
                <a:schemeClr val="tx1"/>
              </a:solidFill>
              <a:miter lim="800000"/>
              <a:headEnd/>
              <a:tailEnd/>
            </a:ln>
          </p:spPr>
          <p:txBody>
            <a:bodyPr wrap="none" anchor="ctr"/>
            <a:lstStyle/>
            <a:p>
              <a:endParaRPr lang="en-US"/>
            </a:p>
          </p:txBody>
        </p:sp>
      </p:grpSp>
      <p:sp>
        <p:nvSpPr>
          <p:cNvPr id="12" name="Rectangle 11"/>
          <p:cNvSpPr/>
          <p:nvPr/>
        </p:nvSpPr>
        <p:spPr>
          <a:xfrm flipH="1">
            <a:off x="3996712" y="4862153"/>
            <a:ext cx="253292" cy="21712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Elbow Connector 13"/>
          <p:cNvCxnSpPr>
            <a:stCxn id="12" idx="1"/>
            <a:endCxn id="11" idx="1"/>
          </p:cNvCxnSpPr>
          <p:nvPr/>
        </p:nvCxnSpPr>
        <p:spPr>
          <a:xfrm flipV="1">
            <a:off x="4250004" y="2239633"/>
            <a:ext cx="1853322" cy="2731082"/>
          </a:xfrm>
          <a:prstGeom prst="bentConnector3">
            <a:avLst>
              <a:gd name="adj1" fmla="val 67833"/>
            </a:avLst>
          </a:prstGeom>
          <a:ln w="19050">
            <a:solidFill>
              <a:schemeClr val="tx1"/>
            </a:solidFill>
            <a:tailEnd type="arrow" w="lg" len="lg"/>
          </a:ln>
        </p:spPr>
        <p:style>
          <a:lnRef idx="1">
            <a:schemeClr val="accent1"/>
          </a:lnRef>
          <a:fillRef idx="0">
            <a:schemeClr val="accent1"/>
          </a:fillRef>
          <a:effectRef idx="0">
            <a:schemeClr val="accent1"/>
          </a:effectRef>
          <a:fontRef idx="minor">
            <a:schemeClr val="tx1"/>
          </a:fontRef>
        </p:style>
      </p:cxnSp>
      <p:grpSp>
        <p:nvGrpSpPr>
          <p:cNvPr id="7" name="Group 6"/>
          <p:cNvGrpSpPr/>
          <p:nvPr/>
        </p:nvGrpSpPr>
        <p:grpSpPr>
          <a:xfrm>
            <a:off x="463550" y="3856566"/>
            <a:ext cx="3788961" cy="1965201"/>
            <a:chOff x="1539059" y="2096696"/>
            <a:chExt cx="6050462" cy="1965201"/>
          </a:xfrm>
          <a:effectLst>
            <a:outerShdw blurRad="50800" dist="76200" dir="2700000" algn="ctr" rotWithShape="0">
              <a:srgbClr val="000000">
                <a:alpha val="40000"/>
              </a:srgbClr>
            </a:outerShdw>
          </a:effectLst>
        </p:grpSpPr>
        <p:sp>
          <p:nvSpPr>
            <p:cNvPr id="28" name="Text Box 5"/>
            <p:cNvSpPr txBox="1">
              <a:spLocks noChangeArrowheads="1"/>
            </p:cNvSpPr>
            <p:nvPr/>
          </p:nvSpPr>
          <p:spPr bwMode="auto">
            <a:xfrm>
              <a:off x="1539059" y="2096696"/>
              <a:ext cx="6050462" cy="646331"/>
            </a:xfrm>
            <a:prstGeom prst="rect">
              <a:avLst/>
            </a:prstGeom>
            <a:solidFill>
              <a:schemeClr val="bg1"/>
            </a:solidFill>
            <a:ln w="9525">
              <a:solidFill>
                <a:schemeClr val="tx1"/>
              </a:solidFill>
              <a:miter lim="800000"/>
              <a:headEnd/>
              <a:tailEnd/>
            </a:ln>
          </p:spPr>
          <p:txBody>
            <a:bodyPr wrap="square">
              <a:spAutoFit/>
            </a:bodyPr>
            <a:lstStyle/>
            <a:p>
              <a:pPr algn="ctr"/>
              <a:r>
                <a:rPr lang="en-US" dirty="0">
                  <a:latin typeface="Calibri" pitchFamily="34" charset="0"/>
                </a:rPr>
                <a:t>&lt;&lt;</a:t>
              </a:r>
              <a:r>
                <a:rPr lang="en-US" dirty="0" err="1">
                  <a:latin typeface="Calibri" pitchFamily="34" charset="0"/>
                </a:rPr>
                <a:t>DataType</a:t>
              </a:r>
              <a:r>
                <a:rPr lang="en-US" dirty="0">
                  <a:latin typeface="Calibri" pitchFamily="34" charset="0"/>
                </a:rPr>
                <a:t>&gt;&gt;</a:t>
              </a:r>
            </a:p>
            <a:p>
              <a:pPr algn="ctr"/>
              <a:r>
                <a:rPr lang="en-US" dirty="0">
                  <a:latin typeface="Calibri" pitchFamily="34" charset="0"/>
                </a:rPr>
                <a:t>MD_Identifier</a:t>
              </a:r>
            </a:p>
          </p:txBody>
        </p:sp>
        <p:sp>
          <p:nvSpPr>
            <p:cNvPr id="29" name="Text Box 6"/>
            <p:cNvSpPr txBox="1">
              <a:spLocks noChangeArrowheads="1"/>
            </p:cNvSpPr>
            <p:nvPr/>
          </p:nvSpPr>
          <p:spPr bwMode="auto">
            <a:xfrm>
              <a:off x="1539059" y="2748782"/>
              <a:ext cx="6050462" cy="1200329"/>
            </a:xfrm>
            <a:prstGeom prst="rect">
              <a:avLst/>
            </a:prstGeom>
            <a:solidFill>
              <a:schemeClr val="bg1"/>
            </a:solidFill>
            <a:ln w="9525">
              <a:solidFill>
                <a:schemeClr val="tx1"/>
              </a:solidFill>
              <a:miter lim="800000"/>
              <a:headEnd/>
              <a:tailEnd/>
            </a:ln>
          </p:spPr>
          <p:txBody>
            <a:bodyPr wrap="square">
              <a:spAutoFit/>
            </a:bodyPr>
            <a:lstStyle/>
            <a:p>
              <a:r>
                <a:rPr lang="en-US" dirty="0" smtClean="0">
                  <a:latin typeface="Calibri" pitchFamily="34" charset="0"/>
                </a:rPr>
                <a:t>+ authority [0..1] : CI_Citation</a:t>
              </a:r>
            </a:p>
            <a:p>
              <a:r>
                <a:rPr lang="en-US" dirty="0" smtClean="0">
                  <a:latin typeface="Calibri" pitchFamily="34" charset="0"/>
                </a:rPr>
                <a:t>+ code : </a:t>
              </a:r>
              <a:r>
                <a:rPr lang="en-US" dirty="0" err="1" smtClean="0">
                  <a:latin typeface="Calibri" pitchFamily="34" charset="0"/>
                </a:rPr>
                <a:t>CharacterString</a:t>
              </a:r>
              <a:endParaRPr lang="en-US" dirty="0" smtClean="0">
                <a:latin typeface="Calibri" pitchFamily="34" charset="0"/>
              </a:endParaRPr>
            </a:p>
            <a:p>
              <a:r>
                <a:rPr lang="en-US" dirty="0" smtClean="0">
                  <a:solidFill>
                    <a:schemeClr val="bg1">
                      <a:lumMod val="50000"/>
                    </a:schemeClr>
                  </a:solidFill>
                  <a:latin typeface="Calibri" pitchFamily="34" charset="0"/>
                </a:rPr>
                <a:t>+ </a:t>
              </a:r>
              <a:r>
                <a:rPr lang="en-US" dirty="0" err="1" smtClean="0">
                  <a:solidFill>
                    <a:schemeClr val="bg1">
                      <a:lumMod val="50000"/>
                    </a:schemeClr>
                  </a:solidFill>
                  <a:latin typeface="Calibri" pitchFamily="34" charset="0"/>
                </a:rPr>
                <a:t>codeSpace</a:t>
              </a:r>
              <a:r>
                <a:rPr lang="en-US" dirty="0" smtClean="0">
                  <a:solidFill>
                    <a:schemeClr val="bg1">
                      <a:lumMod val="50000"/>
                    </a:schemeClr>
                  </a:solidFill>
                  <a:latin typeface="Calibri" pitchFamily="34" charset="0"/>
                </a:rPr>
                <a:t> [0..1] : </a:t>
              </a:r>
              <a:r>
                <a:rPr lang="en-US" dirty="0" err="1" smtClean="0">
                  <a:solidFill>
                    <a:schemeClr val="bg1">
                      <a:lumMod val="50000"/>
                    </a:schemeClr>
                  </a:solidFill>
                  <a:latin typeface="Calibri" pitchFamily="34" charset="0"/>
                </a:rPr>
                <a:t>CharacterString</a:t>
              </a:r>
              <a:endParaRPr lang="en-US" dirty="0" smtClean="0">
                <a:solidFill>
                  <a:schemeClr val="bg1">
                    <a:lumMod val="50000"/>
                  </a:schemeClr>
                </a:solidFill>
                <a:latin typeface="Calibri" pitchFamily="34" charset="0"/>
              </a:endParaRPr>
            </a:p>
            <a:p>
              <a:r>
                <a:rPr lang="en-US" dirty="0" smtClean="0">
                  <a:solidFill>
                    <a:schemeClr val="bg1">
                      <a:lumMod val="50000"/>
                    </a:schemeClr>
                  </a:solidFill>
                  <a:latin typeface="Calibri" pitchFamily="34" charset="0"/>
                </a:rPr>
                <a:t>+ version [0..1] : </a:t>
              </a:r>
              <a:r>
                <a:rPr lang="en-US" dirty="0" err="1" smtClean="0">
                  <a:solidFill>
                    <a:schemeClr val="bg1">
                      <a:lumMod val="50000"/>
                    </a:schemeClr>
                  </a:solidFill>
                  <a:latin typeface="Calibri" pitchFamily="34" charset="0"/>
                </a:rPr>
                <a:t>CharacterString</a:t>
              </a:r>
              <a:endParaRPr lang="en-US" dirty="0">
                <a:solidFill>
                  <a:schemeClr val="bg1">
                    <a:lumMod val="50000"/>
                  </a:schemeClr>
                </a:solidFill>
                <a:latin typeface="Calibri" pitchFamily="34" charset="0"/>
              </a:endParaRPr>
            </a:p>
          </p:txBody>
        </p:sp>
        <p:sp>
          <p:nvSpPr>
            <p:cNvPr id="30" name="Rectangle 7"/>
            <p:cNvSpPr>
              <a:spLocks noChangeArrowheads="1"/>
            </p:cNvSpPr>
            <p:nvPr/>
          </p:nvSpPr>
          <p:spPr bwMode="auto">
            <a:xfrm>
              <a:off x="1539059" y="3947734"/>
              <a:ext cx="6050462" cy="114163"/>
            </a:xfrm>
            <a:prstGeom prst="rect">
              <a:avLst/>
            </a:prstGeom>
            <a:solidFill>
              <a:schemeClr val="bg1"/>
            </a:solidFill>
            <a:ln w="9525">
              <a:solidFill>
                <a:schemeClr val="tx1"/>
              </a:solidFill>
              <a:miter lim="800000"/>
              <a:headEnd/>
              <a:tailEnd/>
            </a:ln>
          </p:spPr>
          <p:txBody>
            <a:bodyPr wrap="none" anchor="ctr"/>
            <a:lstStyle/>
            <a:p>
              <a:endParaRPr lang="en-US">
                <a:latin typeface="Calibri" pitchFamily="34" charset="0"/>
              </a:endParaRPr>
            </a:p>
          </p:txBody>
        </p:sp>
      </p:grpSp>
      <p:pic>
        <p:nvPicPr>
          <p:cNvPr id="31" name="Picture 30" descr="information_logo.jpg">
            <a:hlinkClick r:id="rId2"/>
          </p:cNvPr>
          <p:cNvPicPr>
            <a:picLocks noChangeAspect="1"/>
          </p:cNvPicPr>
          <p:nvPr/>
        </p:nvPicPr>
        <p:blipFill>
          <a:blip r:embed="rId3" cstate="print">
            <a:clrChange>
              <a:clrFrom>
                <a:srgbClr val="FFFFFF"/>
              </a:clrFrom>
              <a:clrTo>
                <a:srgbClr val="FFFFFF">
                  <a:alpha val="0"/>
                </a:srgbClr>
              </a:clrTo>
            </a:clrChange>
          </a:blip>
          <a:stretch>
            <a:fillRect/>
          </a:stretch>
        </p:blipFill>
        <p:spPr>
          <a:xfrm>
            <a:off x="460375" y="6299608"/>
            <a:ext cx="357797" cy="357797"/>
          </a:xfrm>
          <a:prstGeom prst="rect">
            <a:avLst/>
          </a:prstGeom>
        </p:spPr>
      </p:pic>
      <p:sp>
        <p:nvSpPr>
          <p:cNvPr id="33" name="Rectangle 32"/>
          <p:cNvSpPr/>
          <p:nvPr/>
        </p:nvSpPr>
        <p:spPr>
          <a:xfrm>
            <a:off x="4008287" y="4099655"/>
            <a:ext cx="231355" cy="2644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flipH="1">
            <a:off x="4626990" y="1687450"/>
            <a:ext cx="253292" cy="21712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5" name="Elbow Connector 34"/>
          <p:cNvCxnSpPr>
            <a:stCxn id="34" idx="1"/>
            <a:endCxn id="33" idx="3"/>
          </p:cNvCxnSpPr>
          <p:nvPr/>
        </p:nvCxnSpPr>
        <p:spPr>
          <a:xfrm flipH="1">
            <a:off x="4239642" y="1796012"/>
            <a:ext cx="640640" cy="2435846"/>
          </a:xfrm>
          <a:prstGeom prst="bentConnector3">
            <a:avLst>
              <a:gd name="adj1" fmla="val -35683"/>
            </a:avLst>
          </a:prstGeom>
          <a:ln w="19050">
            <a:solidFill>
              <a:schemeClr val="tx1"/>
            </a:solidFill>
            <a:tailEnd type="arrow" w="lg" len="lg"/>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wipe(up)">
                                      <p:cBhvr>
                                        <p:cTn id="7" dur="500"/>
                                        <p:tgtEl>
                                          <p:spTgt spid="35"/>
                                        </p:tgtEl>
                                      </p:cBhvr>
                                    </p:animEffect>
                                  </p:childTnLst>
                                </p:cTn>
                              </p:par>
                              <p:par>
                                <p:cTn id="8" presetID="9"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dissolv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wipe(left)">
                                      <p:cBhvr>
                                        <p:cTn id="15" dur="500"/>
                                        <p:tgtEl>
                                          <p:spTgt spid="14"/>
                                        </p:tgtEl>
                                      </p:cBhvr>
                                    </p:animEffect>
                                  </p:childTnLst>
                                </p:cTn>
                              </p:par>
                              <p:par>
                                <p:cTn id="16" presetID="22" presetClass="entr" presetSubtype="8" fill="hold" nodeType="with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wipe(left)">
                                      <p:cBhvr>
                                        <p:cTn id="1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7216" y="263543"/>
            <a:ext cx="8229600" cy="568642"/>
          </a:xfrm>
        </p:spPr>
        <p:txBody>
          <a:bodyPr>
            <a:noAutofit/>
          </a:bodyPr>
          <a:lstStyle/>
          <a:p>
            <a:pPr lvl="0"/>
            <a:r>
              <a:rPr lang="en-US" sz="3200" dirty="0" smtClean="0"/>
              <a:t>Data Quality - Granules</a:t>
            </a:r>
            <a:endParaRPr lang="en-US" sz="3200" dirty="0"/>
          </a:p>
        </p:txBody>
      </p:sp>
      <p:pic>
        <p:nvPicPr>
          <p:cNvPr id="5" name="Picture 4" descr="ncml.png"/>
          <p:cNvPicPr>
            <a:picLocks noChangeAspect="1"/>
          </p:cNvPicPr>
          <p:nvPr/>
        </p:nvPicPr>
        <p:blipFill>
          <a:blip r:embed="rId2" cstate="print"/>
          <a:stretch>
            <a:fillRect/>
          </a:stretch>
        </p:blipFill>
        <p:spPr>
          <a:xfrm>
            <a:off x="463550" y="1369200"/>
            <a:ext cx="4471429" cy="3804762"/>
          </a:xfrm>
          <a:prstGeom prst="rect">
            <a:avLst/>
          </a:prstGeom>
        </p:spPr>
      </p:pic>
      <p:pic>
        <p:nvPicPr>
          <p:cNvPr id="4" name="Picture 3" descr="thredds.png"/>
          <p:cNvPicPr>
            <a:picLocks noChangeAspect="1"/>
          </p:cNvPicPr>
          <p:nvPr/>
        </p:nvPicPr>
        <p:blipFill>
          <a:blip r:embed="rId3" cstate="print"/>
          <a:stretch>
            <a:fillRect/>
          </a:stretch>
        </p:blipFill>
        <p:spPr>
          <a:xfrm>
            <a:off x="3348476" y="2781647"/>
            <a:ext cx="4462024" cy="3535716"/>
          </a:xfrm>
          <a:prstGeom prst="rect">
            <a:avLst/>
          </a:prstGeom>
        </p:spPr>
      </p:pic>
      <p:sp>
        <p:nvSpPr>
          <p:cNvPr id="6" name="Title 1"/>
          <p:cNvSpPr txBox="1">
            <a:spLocks/>
          </p:cNvSpPr>
          <p:nvPr/>
        </p:nvSpPr>
        <p:spPr>
          <a:xfrm>
            <a:off x="352214" y="315278"/>
            <a:ext cx="7161106" cy="568642"/>
          </a:xfrm>
          <a:prstGeom prst="rect">
            <a:avLst/>
          </a:prstGeom>
        </p:spPr>
        <p:txBody>
          <a:bodyPr vert="horz" lIns="91440" tIns="45720" rIns="91440" bIns="45720" rtlCol="0" anchor="ctr">
            <a:normAutofit fontScale="92500" lnSpcReduction="10000"/>
          </a:body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3600"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ssolv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71"/>
          <p:cNvGrpSpPr>
            <a:grpSpLocks/>
          </p:cNvGrpSpPr>
          <p:nvPr/>
        </p:nvGrpSpPr>
        <p:grpSpPr bwMode="auto">
          <a:xfrm>
            <a:off x="4826477" y="2389505"/>
            <a:ext cx="1586547" cy="1028700"/>
            <a:chOff x="2623" y="1403"/>
            <a:chExt cx="1220" cy="648"/>
          </a:xfrm>
        </p:grpSpPr>
        <p:sp>
          <p:nvSpPr>
            <p:cNvPr id="34870" name="Text Box 3"/>
            <p:cNvSpPr txBox="1">
              <a:spLocks noChangeArrowheads="1"/>
            </p:cNvSpPr>
            <p:nvPr/>
          </p:nvSpPr>
          <p:spPr bwMode="auto">
            <a:xfrm>
              <a:off x="2623" y="1403"/>
              <a:ext cx="1220" cy="256"/>
            </a:xfrm>
            <a:prstGeom prst="rect">
              <a:avLst/>
            </a:prstGeom>
            <a:noFill/>
            <a:ln w="9525">
              <a:solidFill>
                <a:schemeClr val="tx1"/>
              </a:solidFill>
              <a:miter lim="800000"/>
              <a:headEnd/>
              <a:tailEnd/>
            </a:ln>
          </p:spPr>
          <p:txBody>
            <a:bodyPr>
              <a:spAutoFit/>
            </a:bodyPr>
            <a:lstStyle/>
            <a:p>
              <a:pPr algn="ctr"/>
              <a:r>
                <a:rPr lang="en-US" sz="1000" dirty="0"/>
                <a:t>&lt;&lt;</a:t>
              </a:r>
              <a:r>
                <a:rPr lang="en-US" sz="1000" dirty="0" err="1"/>
                <a:t>DataType</a:t>
              </a:r>
              <a:r>
                <a:rPr lang="en-US" sz="1000" dirty="0"/>
                <a:t>&gt;&gt;</a:t>
              </a:r>
            </a:p>
            <a:p>
              <a:pPr algn="ctr"/>
              <a:r>
                <a:rPr lang="en-US" sz="1000" dirty="0" err="1"/>
                <a:t>DQ_Scope</a:t>
              </a:r>
              <a:endParaRPr lang="en-US" sz="1000" dirty="0"/>
            </a:p>
          </p:txBody>
        </p:sp>
        <p:sp>
          <p:nvSpPr>
            <p:cNvPr id="34871" name="Text Box 4"/>
            <p:cNvSpPr txBox="1">
              <a:spLocks noChangeArrowheads="1"/>
            </p:cNvSpPr>
            <p:nvPr/>
          </p:nvSpPr>
          <p:spPr bwMode="auto">
            <a:xfrm>
              <a:off x="2623" y="1658"/>
              <a:ext cx="1220" cy="352"/>
            </a:xfrm>
            <a:prstGeom prst="rect">
              <a:avLst/>
            </a:prstGeom>
            <a:noFill/>
            <a:ln w="9525">
              <a:solidFill>
                <a:schemeClr val="tx1"/>
              </a:solidFill>
              <a:miter lim="800000"/>
              <a:headEnd/>
              <a:tailEnd/>
            </a:ln>
          </p:spPr>
          <p:txBody>
            <a:bodyPr>
              <a:spAutoFit/>
            </a:bodyPr>
            <a:lstStyle/>
            <a:p>
              <a:r>
                <a:rPr lang="en-US" sz="1000" dirty="0"/>
                <a:t>+ level : </a:t>
              </a:r>
              <a:r>
                <a:rPr lang="en-US" sz="1000" dirty="0" err="1"/>
                <a:t>MD_ScopeCode</a:t>
              </a:r>
              <a:r>
                <a:rPr lang="en-US" sz="1000" dirty="0"/>
                <a:t> </a:t>
              </a:r>
            </a:p>
            <a:p>
              <a:r>
                <a:rPr lang="en-US" sz="1000" dirty="0"/>
                <a:t>+ extent [0..1] :  </a:t>
              </a:r>
              <a:r>
                <a:rPr lang="en-US" sz="1000" dirty="0" err="1"/>
                <a:t>EX_Extent</a:t>
              </a:r>
              <a:r>
                <a:rPr lang="en-US" sz="1000" dirty="0"/>
                <a:t> </a:t>
              </a:r>
            </a:p>
            <a:p>
              <a:r>
                <a:rPr lang="en-US" sz="1000" dirty="0"/>
                <a:t>+ </a:t>
              </a:r>
              <a:r>
                <a:rPr lang="en-US" sz="1000" dirty="0" err="1"/>
                <a:t>levelDescription</a:t>
              </a:r>
              <a:r>
                <a:rPr lang="en-US" sz="1000" dirty="0"/>
                <a:t> [0..*] :</a:t>
              </a:r>
              <a:endParaRPr lang="en-US" sz="1000" dirty="0">
                <a:ea typeface="ＭＳ Ｐゴシック" pitchFamily="1" charset="-128"/>
              </a:endParaRPr>
            </a:p>
          </p:txBody>
        </p:sp>
        <p:sp>
          <p:nvSpPr>
            <p:cNvPr id="34872" name="Rectangle 5"/>
            <p:cNvSpPr>
              <a:spLocks noChangeArrowheads="1"/>
            </p:cNvSpPr>
            <p:nvPr/>
          </p:nvSpPr>
          <p:spPr bwMode="auto">
            <a:xfrm>
              <a:off x="2623" y="2011"/>
              <a:ext cx="1220" cy="40"/>
            </a:xfrm>
            <a:prstGeom prst="rect">
              <a:avLst/>
            </a:prstGeom>
            <a:noFill/>
            <a:ln w="9525">
              <a:solidFill>
                <a:schemeClr val="tx1"/>
              </a:solidFill>
              <a:miter lim="800000"/>
              <a:headEnd/>
              <a:tailEnd/>
            </a:ln>
          </p:spPr>
          <p:txBody>
            <a:bodyPr wrap="none" anchor="ctr"/>
            <a:lstStyle/>
            <a:p>
              <a:endParaRPr lang="en-US"/>
            </a:p>
          </p:txBody>
        </p:sp>
      </p:grpSp>
      <p:grpSp>
        <p:nvGrpSpPr>
          <p:cNvPr id="3" name="Group 104"/>
          <p:cNvGrpSpPr/>
          <p:nvPr/>
        </p:nvGrpSpPr>
        <p:grpSpPr>
          <a:xfrm>
            <a:off x="2566461" y="851218"/>
            <a:ext cx="1248619" cy="255587"/>
            <a:chOff x="4029501" y="851218"/>
            <a:chExt cx="1248619" cy="255587"/>
          </a:xfrm>
        </p:grpSpPr>
        <p:sp>
          <p:nvSpPr>
            <p:cNvPr id="34819" name="Rectangle 6"/>
            <p:cNvSpPr>
              <a:spLocks noChangeArrowheads="1"/>
            </p:cNvSpPr>
            <p:nvPr/>
          </p:nvSpPr>
          <p:spPr bwMode="auto">
            <a:xfrm>
              <a:off x="4173220" y="851218"/>
              <a:ext cx="1104900" cy="255587"/>
            </a:xfrm>
            <a:prstGeom prst="rect">
              <a:avLst/>
            </a:prstGeom>
            <a:noFill/>
            <a:ln w="9525">
              <a:solidFill>
                <a:schemeClr val="tx1"/>
              </a:solidFill>
              <a:miter lim="800000"/>
              <a:headEnd/>
              <a:tailEnd/>
            </a:ln>
          </p:spPr>
          <p:txBody>
            <a:bodyPr wrap="none" anchor="ctr"/>
            <a:lstStyle/>
            <a:p>
              <a:pPr algn="ctr"/>
              <a:r>
                <a:rPr lang="en-US" sz="1000" dirty="0" err="1" smtClean="0">
                  <a:ea typeface="ＭＳ Ｐゴシック" pitchFamily="1" charset="-128"/>
                </a:rPr>
                <a:t>MI_Metadata</a:t>
              </a:r>
              <a:endParaRPr lang="en-US" sz="1000" dirty="0">
                <a:ea typeface="ＭＳ Ｐゴシック" pitchFamily="1" charset="-128"/>
              </a:endParaRPr>
            </a:p>
          </p:txBody>
        </p:sp>
        <p:sp>
          <p:nvSpPr>
            <p:cNvPr id="34820" name="AutoShape 10"/>
            <p:cNvSpPr>
              <a:spLocks noChangeArrowheads="1"/>
            </p:cNvSpPr>
            <p:nvPr/>
          </p:nvSpPr>
          <p:spPr bwMode="auto">
            <a:xfrm rot="5400000">
              <a:off x="4060825" y="909269"/>
              <a:ext cx="76835" cy="139484"/>
            </a:xfrm>
            <a:prstGeom prst="diamond">
              <a:avLst/>
            </a:prstGeom>
            <a:noFill/>
            <a:ln w="9525">
              <a:solidFill>
                <a:schemeClr val="tx1"/>
              </a:solidFill>
              <a:miter lim="800000"/>
              <a:headEnd/>
              <a:tailEnd/>
            </a:ln>
          </p:spPr>
          <p:txBody>
            <a:bodyPr wrap="none" anchor="ctr"/>
            <a:lstStyle/>
            <a:p>
              <a:endParaRPr lang="en-US"/>
            </a:p>
          </p:txBody>
        </p:sp>
      </p:grpSp>
      <p:sp>
        <p:nvSpPr>
          <p:cNvPr id="34822" name="AutoShape 16"/>
          <p:cNvSpPr>
            <a:spLocks noChangeArrowheads="1"/>
          </p:cNvSpPr>
          <p:nvPr/>
        </p:nvSpPr>
        <p:spPr bwMode="auto">
          <a:xfrm rot="-56633">
            <a:off x="1120382" y="1775046"/>
            <a:ext cx="76835" cy="139484"/>
          </a:xfrm>
          <a:prstGeom prst="diamond">
            <a:avLst/>
          </a:prstGeom>
          <a:noFill/>
          <a:ln w="9525">
            <a:solidFill>
              <a:schemeClr val="tx1"/>
            </a:solidFill>
            <a:miter lim="800000"/>
            <a:headEnd/>
            <a:tailEnd/>
          </a:ln>
        </p:spPr>
        <p:txBody>
          <a:bodyPr wrap="none" anchor="ctr"/>
          <a:lstStyle/>
          <a:p>
            <a:endParaRPr lang="en-US"/>
          </a:p>
        </p:txBody>
      </p:sp>
      <p:sp>
        <p:nvSpPr>
          <p:cNvPr id="34823" name="AutoShape 27"/>
          <p:cNvSpPr>
            <a:spLocks noChangeArrowheads="1"/>
          </p:cNvSpPr>
          <p:nvPr/>
        </p:nvSpPr>
        <p:spPr bwMode="auto">
          <a:xfrm rot="-5400000">
            <a:off x="1937915" y="1486325"/>
            <a:ext cx="76836" cy="139486"/>
          </a:xfrm>
          <a:prstGeom prst="diamond">
            <a:avLst/>
          </a:prstGeom>
          <a:noFill/>
          <a:ln w="9525">
            <a:solidFill>
              <a:schemeClr val="tx1"/>
            </a:solidFill>
            <a:miter lim="800000"/>
            <a:headEnd/>
            <a:tailEnd/>
          </a:ln>
        </p:spPr>
        <p:txBody>
          <a:bodyPr wrap="none" anchor="ctr"/>
          <a:lstStyle/>
          <a:p>
            <a:endParaRPr lang="en-US"/>
          </a:p>
        </p:txBody>
      </p:sp>
      <p:cxnSp>
        <p:nvCxnSpPr>
          <p:cNvPr id="34824" name="AutoShape 28"/>
          <p:cNvCxnSpPr>
            <a:cxnSpLocks noChangeShapeType="1"/>
            <a:stCxn id="34823" idx="2"/>
            <a:endCxn id="34827" idx="1"/>
          </p:cNvCxnSpPr>
          <p:nvPr/>
        </p:nvCxnSpPr>
        <p:spPr bwMode="auto">
          <a:xfrm>
            <a:off x="2046076" y="1556068"/>
            <a:ext cx="1601999" cy="13176"/>
          </a:xfrm>
          <a:prstGeom prst="straightConnector1">
            <a:avLst/>
          </a:prstGeom>
          <a:noFill/>
          <a:ln w="12700">
            <a:solidFill>
              <a:schemeClr val="tx1"/>
            </a:solidFill>
            <a:round/>
            <a:headEnd type="none" w="lg" len="lg"/>
            <a:tailEnd type="arrow" w="sm" len="med"/>
          </a:ln>
        </p:spPr>
      </p:cxnSp>
      <p:sp>
        <p:nvSpPr>
          <p:cNvPr id="34825" name="Rectangle 29"/>
          <p:cNvSpPr>
            <a:spLocks noGrp="1" noChangeArrowheads="1"/>
          </p:cNvSpPr>
          <p:nvPr>
            <p:ph type="title"/>
          </p:nvPr>
        </p:nvSpPr>
        <p:spPr>
          <a:xfrm>
            <a:off x="322993" y="407257"/>
            <a:ext cx="4348163" cy="344487"/>
          </a:xfrm>
        </p:spPr>
        <p:txBody>
          <a:bodyPr/>
          <a:lstStyle/>
          <a:p>
            <a:r>
              <a:rPr lang="en-US" dirty="0" smtClean="0"/>
              <a:t>Data Quality - Standards</a:t>
            </a:r>
            <a:endParaRPr lang="en-US" dirty="0" smtClean="0">
              <a:solidFill>
                <a:schemeClr val="tx1"/>
              </a:solidFill>
            </a:endParaRPr>
          </a:p>
        </p:txBody>
      </p:sp>
      <p:cxnSp>
        <p:nvCxnSpPr>
          <p:cNvPr id="34826" name="AutoShape 31"/>
          <p:cNvCxnSpPr>
            <a:cxnSpLocks noChangeShapeType="1"/>
            <a:stCxn id="34822" idx="2"/>
            <a:endCxn id="34867" idx="0"/>
          </p:cNvCxnSpPr>
          <p:nvPr/>
        </p:nvCxnSpPr>
        <p:spPr bwMode="auto">
          <a:xfrm rot="5400000">
            <a:off x="992882" y="2079880"/>
            <a:ext cx="332427" cy="1709"/>
          </a:xfrm>
          <a:prstGeom prst="bentConnector3">
            <a:avLst>
              <a:gd name="adj1" fmla="val 50000"/>
            </a:avLst>
          </a:prstGeom>
          <a:noFill/>
          <a:ln w="12700">
            <a:solidFill>
              <a:schemeClr val="tx1"/>
            </a:solidFill>
            <a:miter lim="800000"/>
            <a:headEnd type="none" w="lg" len="lg"/>
            <a:tailEnd type="arrow" w="sm" len="med"/>
          </a:ln>
        </p:spPr>
      </p:cxnSp>
      <p:grpSp>
        <p:nvGrpSpPr>
          <p:cNvPr id="4" name="Group 60"/>
          <p:cNvGrpSpPr/>
          <p:nvPr/>
        </p:nvGrpSpPr>
        <p:grpSpPr>
          <a:xfrm>
            <a:off x="502920" y="2246948"/>
            <a:ext cx="1310640" cy="693103"/>
            <a:chOff x="457200" y="2376488"/>
            <a:chExt cx="1805940" cy="693103"/>
          </a:xfrm>
        </p:grpSpPr>
        <p:sp>
          <p:nvSpPr>
            <p:cNvPr id="34867" name="Text Box 39"/>
            <p:cNvSpPr txBox="1">
              <a:spLocks noChangeArrowheads="1"/>
            </p:cNvSpPr>
            <p:nvPr/>
          </p:nvSpPr>
          <p:spPr bwMode="auto">
            <a:xfrm>
              <a:off x="457200" y="2376488"/>
              <a:ext cx="1805940" cy="406400"/>
            </a:xfrm>
            <a:prstGeom prst="rect">
              <a:avLst/>
            </a:prstGeom>
            <a:noFill/>
            <a:ln w="9525">
              <a:solidFill>
                <a:schemeClr val="tx1"/>
              </a:solidFill>
              <a:miter lim="800000"/>
              <a:headEnd/>
              <a:tailEnd/>
            </a:ln>
          </p:spPr>
          <p:txBody>
            <a:bodyPr>
              <a:spAutoFit/>
            </a:bodyPr>
            <a:lstStyle/>
            <a:p>
              <a:pPr algn="ctr"/>
              <a:r>
                <a:rPr lang="en-US" sz="1000" i="1" dirty="0"/>
                <a:t>&lt;&lt;Abstract&gt;&gt;</a:t>
              </a:r>
            </a:p>
            <a:p>
              <a:pPr algn="ctr"/>
              <a:r>
                <a:rPr lang="en-US" sz="1000" i="1" dirty="0" err="1"/>
                <a:t>DQ_Element</a:t>
              </a:r>
              <a:endParaRPr lang="en-US" sz="1000" i="1" dirty="0"/>
            </a:p>
          </p:txBody>
        </p:sp>
        <p:sp>
          <p:nvSpPr>
            <p:cNvPr id="34868" name="Text Box 40"/>
            <p:cNvSpPr txBox="1">
              <a:spLocks noChangeArrowheads="1"/>
            </p:cNvSpPr>
            <p:nvPr/>
          </p:nvSpPr>
          <p:spPr bwMode="auto">
            <a:xfrm>
              <a:off x="457200" y="2779713"/>
              <a:ext cx="1805940" cy="215444"/>
            </a:xfrm>
            <a:prstGeom prst="rect">
              <a:avLst/>
            </a:prstGeom>
            <a:noFill/>
            <a:ln w="9525">
              <a:solidFill>
                <a:schemeClr val="tx1"/>
              </a:solidFill>
              <a:miter lim="800000"/>
              <a:headEnd/>
              <a:tailEnd/>
            </a:ln>
          </p:spPr>
          <p:txBody>
            <a:bodyPr wrap="square">
              <a:spAutoFit/>
            </a:bodyPr>
            <a:lstStyle/>
            <a:p>
              <a:endParaRPr lang="en-US" sz="800" dirty="0"/>
            </a:p>
          </p:txBody>
        </p:sp>
        <p:sp>
          <p:nvSpPr>
            <p:cNvPr id="34869" name="Rectangle 41"/>
            <p:cNvSpPr>
              <a:spLocks noChangeArrowheads="1"/>
            </p:cNvSpPr>
            <p:nvPr/>
          </p:nvSpPr>
          <p:spPr bwMode="auto">
            <a:xfrm>
              <a:off x="457200" y="2994978"/>
              <a:ext cx="1805940" cy="74613"/>
            </a:xfrm>
            <a:prstGeom prst="rect">
              <a:avLst/>
            </a:prstGeom>
            <a:noFill/>
            <a:ln w="9525">
              <a:solidFill>
                <a:schemeClr val="tx1"/>
              </a:solidFill>
              <a:miter lim="800000"/>
              <a:headEnd/>
              <a:tailEnd/>
            </a:ln>
          </p:spPr>
          <p:txBody>
            <a:bodyPr wrap="none" anchor="ctr"/>
            <a:lstStyle/>
            <a:p>
              <a:endParaRPr lang="en-US"/>
            </a:p>
          </p:txBody>
        </p:sp>
      </p:grpSp>
      <p:grpSp>
        <p:nvGrpSpPr>
          <p:cNvPr id="5" name="Group 65"/>
          <p:cNvGrpSpPr>
            <a:grpSpLocks/>
          </p:cNvGrpSpPr>
          <p:nvPr/>
        </p:nvGrpSpPr>
        <p:grpSpPr bwMode="auto">
          <a:xfrm>
            <a:off x="6857048" y="5094288"/>
            <a:ext cx="1823085" cy="884237"/>
            <a:chOff x="4098" y="1718"/>
            <a:chExt cx="1374" cy="557"/>
          </a:xfrm>
        </p:grpSpPr>
        <p:sp>
          <p:nvSpPr>
            <p:cNvPr id="34864" name="Text Box 43"/>
            <p:cNvSpPr txBox="1">
              <a:spLocks noChangeArrowheads="1"/>
            </p:cNvSpPr>
            <p:nvPr/>
          </p:nvSpPr>
          <p:spPr bwMode="auto">
            <a:xfrm>
              <a:off x="4098" y="1718"/>
              <a:ext cx="1374" cy="160"/>
            </a:xfrm>
            <a:prstGeom prst="rect">
              <a:avLst/>
            </a:prstGeom>
            <a:noFill/>
            <a:ln w="9525">
              <a:solidFill>
                <a:schemeClr val="tx1"/>
              </a:solidFill>
              <a:miter lim="800000"/>
              <a:headEnd/>
              <a:tailEnd/>
            </a:ln>
          </p:spPr>
          <p:txBody>
            <a:bodyPr>
              <a:spAutoFit/>
            </a:bodyPr>
            <a:lstStyle/>
            <a:p>
              <a:pPr algn="ctr"/>
              <a:r>
                <a:rPr lang="en-US" sz="1000" dirty="0" err="1">
                  <a:ea typeface="ＭＳ Ｐゴシック" pitchFamily="1" charset="-128"/>
                </a:rPr>
                <a:t>DQ_ConformanceResult</a:t>
              </a:r>
              <a:endParaRPr lang="en-US" sz="1000" dirty="0"/>
            </a:p>
          </p:txBody>
        </p:sp>
        <p:sp>
          <p:nvSpPr>
            <p:cNvPr id="34865" name="Text Box 44"/>
            <p:cNvSpPr txBox="1">
              <a:spLocks noChangeArrowheads="1"/>
            </p:cNvSpPr>
            <p:nvPr/>
          </p:nvSpPr>
          <p:spPr bwMode="auto">
            <a:xfrm>
              <a:off x="4098" y="1877"/>
              <a:ext cx="1374" cy="352"/>
            </a:xfrm>
            <a:prstGeom prst="rect">
              <a:avLst/>
            </a:prstGeom>
            <a:noFill/>
            <a:ln w="9525">
              <a:solidFill>
                <a:schemeClr val="tx1"/>
              </a:solidFill>
              <a:miter lim="800000"/>
              <a:headEnd/>
              <a:tailEnd/>
            </a:ln>
          </p:spPr>
          <p:txBody>
            <a:bodyPr>
              <a:spAutoFit/>
            </a:bodyPr>
            <a:lstStyle/>
            <a:p>
              <a:r>
                <a:rPr lang="en-US" sz="1000" dirty="0"/>
                <a:t>+ specification : CI_Citation</a:t>
              </a:r>
            </a:p>
            <a:p>
              <a:r>
                <a:rPr lang="en-US" sz="1000" dirty="0"/>
                <a:t>+ explanation : </a:t>
              </a:r>
              <a:r>
                <a:rPr lang="en-US" sz="1000" dirty="0" err="1"/>
                <a:t>CharacterString</a:t>
              </a:r>
              <a:endParaRPr lang="en-US" sz="1000" dirty="0"/>
            </a:p>
            <a:p>
              <a:r>
                <a:rPr lang="en-US" sz="1000" dirty="0"/>
                <a:t>+ pass : Boolean</a:t>
              </a:r>
            </a:p>
          </p:txBody>
        </p:sp>
        <p:sp>
          <p:nvSpPr>
            <p:cNvPr id="34866" name="Rectangle 45"/>
            <p:cNvSpPr>
              <a:spLocks noChangeArrowheads="1"/>
            </p:cNvSpPr>
            <p:nvPr/>
          </p:nvSpPr>
          <p:spPr bwMode="auto">
            <a:xfrm>
              <a:off x="4098" y="2228"/>
              <a:ext cx="1374" cy="47"/>
            </a:xfrm>
            <a:prstGeom prst="rect">
              <a:avLst/>
            </a:prstGeom>
            <a:noFill/>
            <a:ln w="9525">
              <a:solidFill>
                <a:schemeClr val="tx1"/>
              </a:solidFill>
              <a:miter lim="800000"/>
              <a:headEnd/>
              <a:tailEnd/>
            </a:ln>
          </p:spPr>
          <p:txBody>
            <a:bodyPr wrap="none" anchor="ctr"/>
            <a:lstStyle/>
            <a:p>
              <a:endParaRPr lang="en-US"/>
            </a:p>
          </p:txBody>
        </p:sp>
      </p:grpSp>
      <p:grpSp>
        <p:nvGrpSpPr>
          <p:cNvPr id="6" name="Group 82"/>
          <p:cNvGrpSpPr>
            <a:grpSpLocks/>
          </p:cNvGrpSpPr>
          <p:nvPr/>
        </p:nvGrpSpPr>
        <p:grpSpPr bwMode="auto">
          <a:xfrm>
            <a:off x="6594475" y="2389505"/>
            <a:ext cx="2089150" cy="1049338"/>
            <a:chOff x="4194" y="816"/>
            <a:chExt cx="1380" cy="661"/>
          </a:xfrm>
        </p:grpSpPr>
        <p:sp>
          <p:nvSpPr>
            <p:cNvPr id="34861" name="Text Box 47"/>
            <p:cNvSpPr txBox="1">
              <a:spLocks noChangeArrowheads="1"/>
            </p:cNvSpPr>
            <p:nvPr/>
          </p:nvSpPr>
          <p:spPr bwMode="auto">
            <a:xfrm>
              <a:off x="4194" y="816"/>
              <a:ext cx="1380" cy="256"/>
            </a:xfrm>
            <a:prstGeom prst="rect">
              <a:avLst/>
            </a:prstGeom>
            <a:noFill/>
            <a:ln w="9525">
              <a:solidFill>
                <a:schemeClr val="tx1"/>
              </a:solidFill>
              <a:miter lim="800000"/>
              <a:headEnd/>
              <a:tailEnd/>
            </a:ln>
          </p:spPr>
          <p:txBody>
            <a:bodyPr>
              <a:spAutoFit/>
            </a:bodyPr>
            <a:lstStyle/>
            <a:p>
              <a:pPr algn="ctr"/>
              <a:r>
                <a:rPr lang="en-US" sz="1000">
                  <a:ea typeface="ＭＳ Ｐゴシック" pitchFamily="1" charset="-128"/>
                </a:rPr>
                <a:t>&lt;&lt;CodeList&gt;&gt;</a:t>
              </a:r>
            </a:p>
            <a:p>
              <a:pPr algn="ctr"/>
              <a:r>
                <a:rPr lang="en-US" sz="1000"/>
                <a:t>MD_EvaluationMethodTypeCode </a:t>
              </a:r>
            </a:p>
          </p:txBody>
        </p:sp>
        <p:sp>
          <p:nvSpPr>
            <p:cNvPr id="34862" name="Text Box 48"/>
            <p:cNvSpPr txBox="1">
              <a:spLocks noChangeArrowheads="1"/>
            </p:cNvSpPr>
            <p:nvPr/>
          </p:nvSpPr>
          <p:spPr bwMode="auto">
            <a:xfrm>
              <a:off x="4194" y="1075"/>
              <a:ext cx="1380" cy="352"/>
            </a:xfrm>
            <a:prstGeom prst="rect">
              <a:avLst/>
            </a:prstGeom>
            <a:noFill/>
            <a:ln w="9525">
              <a:solidFill>
                <a:schemeClr val="tx1"/>
              </a:solidFill>
              <a:miter lim="800000"/>
              <a:headEnd/>
              <a:tailEnd/>
            </a:ln>
          </p:spPr>
          <p:txBody>
            <a:bodyPr>
              <a:spAutoFit/>
            </a:bodyPr>
            <a:lstStyle/>
            <a:p>
              <a:r>
                <a:rPr lang="en-US" sz="1000"/>
                <a:t>+ directInternal </a:t>
              </a:r>
            </a:p>
            <a:p>
              <a:r>
                <a:rPr lang="en-US" sz="1000"/>
                <a:t>+ directExternal</a:t>
              </a:r>
            </a:p>
            <a:p>
              <a:r>
                <a:rPr lang="en-US" sz="1000"/>
                <a:t>+ indirect</a:t>
              </a:r>
            </a:p>
          </p:txBody>
        </p:sp>
        <p:sp>
          <p:nvSpPr>
            <p:cNvPr id="34863" name="Rectangle 49"/>
            <p:cNvSpPr>
              <a:spLocks noChangeArrowheads="1"/>
            </p:cNvSpPr>
            <p:nvPr/>
          </p:nvSpPr>
          <p:spPr bwMode="auto">
            <a:xfrm>
              <a:off x="4194" y="1430"/>
              <a:ext cx="1380" cy="47"/>
            </a:xfrm>
            <a:prstGeom prst="rect">
              <a:avLst/>
            </a:prstGeom>
            <a:noFill/>
            <a:ln w="9525">
              <a:solidFill>
                <a:schemeClr val="tx1"/>
              </a:solidFill>
              <a:miter lim="800000"/>
              <a:headEnd/>
              <a:tailEnd/>
            </a:ln>
          </p:spPr>
          <p:txBody>
            <a:bodyPr wrap="none" anchor="ctr"/>
            <a:lstStyle/>
            <a:p>
              <a:endParaRPr lang="en-US"/>
            </a:p>
          </p:txBody>
        </p:sp>
      </p:grpSp>
      <p:grpSp>
        <p:nvGrpSpPr>
          <p:cNvPr id="7" name="Group 55"/>
          <p:cNvGrpSpPr>
            <a:grpSpLocks/>
          </p:cNvGrpSpPr>
          <p:nvPr/>
        </p:nvGrpSpPr>
        <p:grpSpPr bwMode="auto">
          <a:xfrm>
            <a:off x="457200" y="1201738"/>
            <a:ext cx="1441450" cy="568325"/>
            <a:chOff x="288" y="743"/>
            <a:chExt cx="1220" cy="358"/>
          </a:xfrm>
        </p:grpSpPr>
        <p:sp>
          <p:nvSpPr>
            <p:cNvPr id="34858" name="Text Box 52"/>
            <p:cNvSpPr txBox="1">
              <a:spLocks noChangeArrowheads="1"/>
            </p:cNvSpPr>
            <p:nvPr/>
          </p:nvSpPr>
          <p:spPr bwMode="auto">
            <a:xfrm>
              <a:off x="288" y="743"/>
              <a:ext cx="1220" cy="160"/>
            </a:xfrm>
            <a:prstGeom prst="rect">
              <a:avLst/>
            </a:prstGeom>
            <a:noFill/>
            <a:ln w="9525">
              <a:solidFill>
                <a:schemeClr val="tx1"/>
              </a:solidFill>
              <a:miter lim="800000"/>
              <a:headEnd/>
              <a:tailEnd/>
            </a:ln>
          </p:spPr>
          <p:txBody>
            <a:bodyPr>
              <a:spAutoFit/>
            </a:bodyPr>
            <a:lstStyle/>
            <a:p>
              <a:pPr algn="ctr"/>
              <a:r>
                <a:rPr lang="en-US" sz="1000">
                  <a:ea typeface="ＭＳ Ｐゴシック" pitchFamily="1" charset="-128"/>
                </a:rPr>
                <a:t>DQ_DataQuality</a:t>
              </a:r>
            </a:p>
          </p:txBody>
        </p:sp>
        <p:sp>
          <p:nvSpPr>
            <p:cNvPr id="34859" name="Text Box 53"/>
            <p:cNvSpPr txBox="1">
              <a:spLocks noChangeArrowheads="1"/>
            </p:cNvSpPr>
            <p:nvPr/>
          </p:nvSpPr>
          <p:spPr bwMode="auto">
            <a:xfrm>
              <a:off x="288" y="903"/>
              <a:ext cx="1220" cy="160"/>
            </a:xfrm>
            <a:prstGeom prst="rect">
              <a:avLst/>
            </a:prstGeom>
            <a:noFill/>
            <a:ln w="9525">
              <a:solidFill>
                <a:schemeClr val="tx1"/>
              </a:solidFill>
              <a:miter lim="800000"/>
              <a:headEnd/>
              <a:tailEnd/>
            </a:ln>
          </p:spPr>
          <p:txBody>
            <a:bodyPr>
              <a:spAutoFit/>
            </a:bodyPr>
            <a:lstStyle/>
            <a:p>
              <a:r>
                <a:rPr lang="en-US" sz="1000">
                  <a:ea typeface="ＭＳ Ｐゴシック" pitchFamily="1" charset="-128"/>
                </a:rPr>
                <a:t>+ scope : DQ_Scope</a:t>
              </a:r>
            </a:p>
          </p:txBody>
        </p:sp>
        <p:sp>
          <p:nvSpPr>
            <p:cNvPr id="34860" name="Rectangle 54"/>
            <p:cNvSpPr>
              <a:spLocks noChangeArrowheads="1"/>
            </p:cNvSpPr>
            <p:nvPr/>
          </p:nvSpPr>
          <p:spPr bwMode="auto">
            <a:xfrm>
              <a:off x="288" y="1061"/>
              <a:ext cx="1220" cy="40"/>
            </a:xfrm>
            <a:prstGeom prst="rect">
              <a:avLst/>
            </a:prstGeom>
            <a:noFill/>
            <a:ln w="9525">
              <a:solidFill>
                <a:schemeClr val="tx1"/>
              </a:solidFill>
              <a:miter lim="800000"/>
              <a:headEnd/>
              <a:tailEnd/>
            </a:ln>
          </p:spPr>
          <p:txBody>
            <a:bodyPr wrap="none" anchor="ctr"/>
            <a:lstStyle/>
            <a:p>
              <a:endParaRPr lang="en-US"/>
            </a:p>
          </p:txBody>
        </p:sp>
      </p:grpSp>
      <p:sp>
        <p:nvSpPr>
          <p:cNvPr id="34832" name="Rectangle 56"/>
          <p:cNvSpPr>
            <a:spLocks noChangeArrowheads="1"/>
          </p:cNvSpPr>
          <p:nvPr/>
        </p:nvSpPr>
        <p:spPr bwMode="auto">
          <a:xfrm>
            <a:off x="2217907" y="1541057"/>
            <a:ext cx="1313099" cy="400110"/>
          </a:xfrm>
          <a:prstGeom prst="rect">
            <a:avLst/>
          </a:prstGeom>
          <a:noFill/>
          <a:ln w="9525">
            <a:noFill/>
            <a:miter lim="800000"/>
            <a:headEnd/>
            <a:tailEnd/>
          </a:ln>
        </p:spPr>
        <p:txBody>
          <a:bodyPr wrap="square">
            <a:spAutoFit/>
          </a:bodyPr>
          <a:lstStyle/>
          <a:p>
            <a:pPr eaLnBrk="0" hangingPunct="0">
              <a:spcBef>
                <a:spcPct val="50000"/>
              </a:spcBef>
            </a:pPr>
            <a:r>
              <a:rPr lang="en-US" sz="1000" dirty="0">
                <a:ea typeface="ＭＳ Ｐゴシック" pitchFamily="1" charset="-128"/>
              </a:rPr>
              <a:t>+ </a:t>
            </a:r>
            <a:r>
              <a:rPr lang="en-US" sz="1000" dirty="0" err="1" smtClean="0"/>
              <a:t>standAloneReport</a:t>
            </a:r>
            <a:r>
              <a:rPr lang="en-US" sz="1000" dirty="0" smtClean="0"/>
              <a:t> </a:t>
            </a:r>
            <a:r>
              <a:rPr lang="en-US" sz="1000" dirty="0" smtClean="0">
                <a:ea typeface="ＭＳ Ｐゴシック" pitchFamily="1" charset="-128"/>
              </a:rPr>
              <a:t>0</a:t>
            </a:r>
            <a:r>
              <a:rPr lang="en-US" sz="1000" dirty="0">
                <a:ea typeface="ＭＳ Ｐゴシック" pitchFamily="1" charset="-128"/>
              </a:rPr>
              <a:t>..1</a:t>
            </a:r>
          </a:p>
        </p:txBody>
      </p:sp>
      <p:grpSp>
        <p:nvGrpSpPr>
          <p:cNvPr id="8" name="Group 84"/>
          <p:cNvGrpSpPr>
            <a:grpSpLocks/>
          </p:cNvGrpSpPr>
          <p:nvPr/>
        </p:nvGrpSpPr>
        <p:grpSpPr bwMode="auto">
          <a:xfrm>
            <a:off x="3923030" y="5094288"/>
            <a:ext cx="2195830" cy="1027112"/>
            <a:chOff x="3932" y="2362"/>
            <a:chExt cx="1540" cy="647"/>
          </a:xfrm>
        </p:grpSpPr>
        <p:sp>
          <p:nvSpPr>
            <p:cNvPr id="34855" name="Text Box 67"/>
            <p:cNvSpPr txBox="1">
              <a:spLocks noChangeArrowheads="1"/>
            </p:cNvSpPr>
            <p:nvPr/>
          </p:nvSpPr>
          <p:spPr bwMode="auto">
            <a:xfrm>
              <a:off x="3932" y="2362"/>
              <a:ext cx="1540" cy="160"/>
            </a:xfrm>
            <a:prstGeom prst="rect">
              <a:avLst/>
            </a:prstGeom>
            <a:noFill/>
            <a:ln w="9525">
              <a:solidFill>
                <a:schemeClr val="tx1"/>
              </a:solidFill>
              <a:miter lim="800000"/>
              <a:headEnd/>
              <a:tailEnd/>
            </a:ln>
          </p:spPr>
          <p:txBody>
            <a:bodyPr>
              <a:spAutoFit/>
            </a:bodyPr>
            <a:lstStyle/>
            <a:p>
              <a:pPr algn="ctr"/>
              <a:r>
                <a:rPr lang="en-US" sz="1000">
                  <a:ea typeface="ＭＳ Ｐゴシック" pitchFamily="1" charset="-128"/>
                </a:rPr>
                <a:t>DQ_QuantitativeResult</a:t>
              </a:r>
              <a:endParaRPr lang="en-US" sz="1000"/>
            </a:p>
          </p:txBody>
        </p:sp>
        <p:sp>
          <p:nvSpPr>
            <p:cNvPr id="34856" name="Text Box 68"/>
            <p:cNvSpPr txBox="1">
              <a:spLocks noChangeArrowheads="1"/>
            </p:cNvSpPr>
            <p:nvPr/>
          </p:nvSpPr>
          <p:spPr bwMode="auto">
            <a:xfrm>
              <a:off x="3932" y="2520"/>
              <a:ext cx="1540" cy="448"/>
            </a:xfrm>
            <a:prstGeom prst="rect">
              <a:avLst/>
            </a:prstGeom>
            <a:noFill/>
            <a:ln w="9525">
              <a:solidFill>
                <a:schemeClr val="tx1"/>
              </a:solidFill>
              <a:miter lim="800000"/>
              <a:headEnd/>
              <a:tailEnd/>
            </a:ln>
          </p:spPr>
          <p:txBody>
            <a:bodyPr>
              <a:spAutoFit/>
            </a:bodyPr>
            <a:lstStyle/>
            <a:p>
              <a:r>
                <a:rPr lang="en-US" sz="1000"/>
                <a:t>+ valueType [0..1] : RecordType </a:t>
              </a:r>
            </a:p>
            <a:p>
              <a:r>
                <a:rPr lang="en-US" sz="1000"/>
                <a:t>+ valueUnit : UnitOfMeasure </a:t>
              </a:r>
            </a:p>
            <a:p>
              <a:r>
                <a:rPr lang="en-US" sz="1000"/>
                <a:t>+ errorStatistic [0..1] : CharacterString </a:t>
              </a:r>
            </a:p>
            <a:p>
              <a:r>
                <a:rPr lang="en-US" sz="1000"/>
                <a:t>+ value [1..*] : Record</a:t>
              </a:r>
            </a:p>
          </p:txBody>
        </p:sp>
        <p:sp>
          <p:nvSpPr>
            <p:cNvPr id="34857" name="Rectangle 69"/>
            <p:cNvSpPr>
              <a:spLocks noChangeArrowheads="1"/>
            </p:cNvSpPr>
            <p:nvPr/>
          </p:nvSpPr>
          <p:spPr bwMode="auto">
            <a:xfrm>
              <a:off x="3932" y="2968"/>
              <a:ext cx="1540" cy="41"/>
            </a:xfrm>
            <a:prstGeom prst="rect">
              <a:avLst/>
            </a:prstGeom>
            <a:noFill/>
            <a:ln w="9525">
              <a:solidFill>
                <a:schemeClr val="tx1"/>
              </a:solidFill>
              <a:miter lim="800000"/>
              <a:headEnd/>
              <a:tailEnd/>
            </a:ln>
          </p:spPr>
          <p:txBody>
            <a:bodyPr wrap="none" anchor="ctr"/>
            <a:lstStyle/>
            <a:p>
              <a:endParaRPr lang="en-US"/>
            </a:p>
          </p:txBody>
        </p:sp>
      </p:grpSp>
      <p:cxnSp>
        <p:nvCxnSpPr>
          <p:cNvPr id="34836" name="AutoShape 74"/>
          <p:cNvCxnSpPr>
            <a:cxnSpLocks noChangeShapeType="1"/>
            <a:stCxn id="34838" idx="3"/>
            <a:endCxn id="34864" idx="0"/>
          </p:cNvCxnSpPr>
          <p:nvPr/>
        </p:nvCxnSpPr>
        <p:spPr bwMode="auto">
          <a:xfrm rot="16200000" flipH="1">
            <a:off x="5470671" y="2796367"/>
            <a:ext cx="965387" cy="3630454"/>
          </a:xfrm>
          <a:prstGeom prst="bentConnector3">
            <a:avLst>
              <a:gd name="adj1" fmla="val 50000"/>
            </a:avLst>
          </a:prstGeom>
          <a:noFill/>
          <a:ln w="12700">
            <a:solidFill>
              <a:schemeClr val="tx1"/>
            </a:solidFill>
            <a:miter lim="800000"/>
            <a:headEnd type="none" w="lg" len="lg"/>
            <a:tailEnd type="arrow" w="sm" len="med"/>
          </a:ln>
        </p:spPr>
      </p:cxnSp>
      <p:sp>
        <p:nvSpPr>
          <p:cNvPr id="34838" name="AutoShape 75"/>
          <p:cNvSpPr>
            <a:spLocks noChangeArrowheads="1"/>
          </p:cNvSpPr>
          <p:nvPr/>
        </p:nvSpPr>
        <p:spPr bwMode="auto">
          <a:xfrm>
            <a:off x="4100513" y="4024630"/>
            <a:ext cx="75247" cy="104271"/>
          </a:xfrm>
          <a:prstGeom prst="triangle">
            <a:avLst>
              <a:gd name="adj" fmla="val 50000"/>
            </a:avLst>
          </a:prstGeom>
          <a:noFill/>
          <a:ln w="9525">
            <a:solidFill>
              <a:schemeClr val="tx1"/>
            </a:solidFill>
            <a:miter lim="800000"/>
            <a:headEnd/>
            <a:tailEnd/>
          </a:ln>
        </p:spPr>
        <p:txBody>
          <a:bodyPr wrap="none" anchor="ctr"/>
          <a:lstStyle/>
          <a:p>
            <a:endParaRPr lang="en-US"/>
          </a:p>
        </p:txBody>
      </p:sp>
      <p:cxnSp>
        <p:nvCxnSpPr>
          <p:cNvPr id="34839" name="AutoShape 76"/>
          <p:cNvCxnSpPr>
            <a:cxnSpLocks noChangeShapeType="1"/>
            <a:stCxn id="34838" idx="3"/>
            <a:endCxn id="34855" idx="0"/>
          </p:cNvCxnSpPr>
          <p:nvPr/>
        </p:nvCxnSpPr>
        <p:spPr bwMode="auto">
          <a:xfrm rot="16200000" flipH="1">
            <a:off x="4096848" y="4170190"/>
            <a:ext cx="965387" cy="882808"/>
          </a:xfrm>
          <a:prstGeom prst="bentConnector3">
            <a:avLst>
              <a:gd name="adj1" fmla="val 50000"/>
            </a:avLst>
          </a:prstGeom>
          <a:noFill/>
          <a:ln w="12700">
            <a:solidFill>
              <a:schemeClr val="tx1"/>
            </a:solidFill>
            <a:miter lim="800000"/>
            <a:headEnd type="none" w="lg" len="lg"/>
            <a:tailEnd type="arrow" w="sm" len="med"/>
          </a:ln>
        </p:spPr>
      </p:cxnSp>
      <p:grpSp>
        <p:nvGrpSpPr>
          <p:cNvPr id="9" name="Group 77"/>
          <p:cNvGrpSpPr>
            <a:grpSpLocks/>
          </p:cNvGrpSpPr>
          <p:nvPr/>
        </p:nvGrpSpPr>
        <p:grpSpPr bwMode="auto">
          <a:xfrm>
            <a:off x="457200" y="4395788"/>
            <a:ext cx="2925763" cy="1801812"/>
            <a:chOff x="3530" y="2285"/>
            <a:chExt cx="2061" cy="1135"/>
          </a:xfrm>
        </p:grpSpPr>
        <p:sp>
          <p:nvSpPr>
            <p:cNvPr id="34849" name="Text Box 78"/>
            <p:cNvSpPr txBox="1">
              <a:spLocks noChangeArrowheads="1"/>
            </p:cNvSpPr>
            <p:nvPr/>
          </p:nvSpPr>
          <p:spPr bwMode="auto">
            <a:xfrm>
              <a:off x="3530" y="2285"/>
              <a:ext cx="2061" cy="256"/>
            </a:xfrm>
            <a:prstGeom prst="rect">
              <a:avLst/>
            </a:prstGeom>
            <a:noFill/>
            <a:ln w="9525">
              <a:solidFill>
                <a:schemeClr val="tx1"/>
              </a:solidFill>
              <a:miter lim="800000"/>
              <a:headEnd/>
              <a:tailEnd/>
            </a:ln>
          </p:spPr>
          <p:txBody>
            <a:bodyPr>
              <a:spAutoFit/>
            </a:bodyPr>
            <a:lstStyle/>
            <a:p>
              <a:pPr algn="ctr"/>
              <a:r>
                <a:rPr lang="en-US" sz="1000">
                  <a:ea typeface="ＭＳ Ｐゴシック" pitchFamily="1" charset="-128"/>
                </a:rPr>
                <a:t>&lt;&lt;CodeList&gt;&gt;</a:t>
              </a:r>
            </a:p>
            <a:p>
              <a:pPr algn="ctr"/>
              <a:r>
                <a:rPr lang="en-US" sz="1000">
                  <a:ea typeface="ＭＳ Ｐゴシック" pitchFamily="1" charset="-128"/>
                </a:rPr>
                <a:t>MD_ScopeCode</a:t>
              </a:r>
            </a:p>
          </p:txBody>
        </p:sp>
        <p:sp>
          <p:nvSpPr>
            <p:cNvPr id="34850" name="Text Box 79"/>
            <p:cNvSpPr txBox="1">
              <a:spLocks noChangeArrowheads="1"/>
            </p:cNvSpPr>
            <p:nvPr/>
          </p:nvSpPr>
          <p:spPr bwMode="auto">
            <a:xfrm>
              <a:off x="3530" y="2544"/>
              <a:ext cx="2061" cy="832"/>
            </a:xfrm>
            <a:prstGeom prst="rect">
              <a:avLst/>
            </a:prstGeom>
            <a:noFill/>
            <a:ln w="9525">
              <a:solidFill>
                <a:schemeClr val="tx1"/>
              </a:solidFill>
              <a:miter lim="800000"/>
              <a:headEnd/>
              <a:tailEnd/>
            </a:ln>
          </p:spPr>
          <p:txBody>
            <a:bodyPr>
              <a:spAutoFit/>
            </a:bodyPr>
            <a:lstStyle/>
            <a:p>
              <a:r>
                <a:rPr lang="en-US" sz="1000"/>
                <a:t>+ attribute 		+ feature </a:t>
              </a:r>
            </a:p>
            <a:p>
              <a:r>
                <a:rPr lang="en-US" sz="1000"/>
                <a:t>+ attributeType 		+ featureType</a:t>
              </a:r>
            </a:p>
            <a:p>
              <a:r>
                <a:rPr lang="en-US" sz="1000"/>
                <a:t>+ collectionHardware 	+ propertyType</a:t>
              </a:r>
            </a:p>
            <a:p>
              <a:r>
                <a:rPr lang="en-US" sz="1000"/>
                <a:t>+ collectionSession 	+ fieldSession</a:t>
              </a:r>
            </a:p>
            <a:p>
              <a:r>
                <a:rPr lang="en-US" sz="1000"/>
                <a:t>+ dataset 		+ software</a:t>
              </a:r>
            </a:p>
            <a:p>
              <a:r>
                <a:rPr lang="en-US" sz="1000"/>
                <a:t>+ series 		+ service</a:t>
              </a:r>
            </a:p>
            <a:p>
              <a:r>
                <a:rPr lang="en-US" sz="1000"/>
                <a:t>+ nonGeographicDataset 	+ model</a:t>
              </a:r>
            </a:p>
            <a:p>
              <a:r>
                <a:rPr lang="en-US" sz="1000"/>
                <a:t>+ dimensionGroup 	+ tile</a:t>
              </a:r>
            </a:p>
          </p:txBody>
        </p:sp>
        <p:sp>
          <p:nvSpPr>
            <p:cNvPr id="34851" name="Rectangle 80"/>
            <p:cNvSpPr>
              <a:spLocks noChangeArrowheads="1"/>
            </p:cNvSpPr>
            <p:nvPr/>
          </p:nvSpPr>
          <p:spPr bwMode="auto">
            <a:xfrm>
              <a:off x="3530" y="3373"/>
              <a:ext cx="2061" cy="47"/>
            </a:xfrm>
            <a:prstGeom prst="rect">
              <a:avLst/>
            </a:prstGeom>
            <a:noFill/>
            <a:ln w="9525">
              <a:solidFill>
                <a:schemeClr val="tx1"/>
              </a:solidFill>
              <a:miter lim="800000"/>
              <a:headEnd/>
              <a:tailEnd/>
            </a:ln>
          </p:spPr>
          <p:txBody>
            <a:bodyPr wrap="none" anchor="ctr"/>
            <a:lstStyle/>
            <a:p>
              <a:endParaRPr lang="en-US"/>
            </a:p>
          </p:txBody>
        </p:sp>
      </p:grpSp>
      <p:grpSp>
        <p:nvGrpSpPr>
          <p:cNvPr id="10" name="Group 90"/>
          <p:cNvGrpSpPr/>
          <p:nvPr/>
        </p:nvGrpSpPr>
        <p:grpSpPr>
          <a:xfrm>
            <a:off x="7243763" y="3936921"/>
            <a:ext cx="1439862" cy="384176"/>
            <a:chOff x="6992938" y="3936921"/>
            <a:chExt cx="1439862" cy="384176"/>
          </a:xfrm>
        </p:grpSpPr>
        <p:sp>
          <p:nvSpPr>
            <p:cNvPr id="34846" name="Text Box 90"/>
            <p:cNvSpPr txBox="1">
              <a:spLocks noChangeArrowheads="1"/>
            </p:cNvSpPr>
            <p:nvPr/>
          </p:nvSpPr>
          <p:spPr bwMode="auto">
            <a:xfrm>
              <a:off x="6994302" y="3936921"/>
              <a:ext cx="1438498" cy="254000"/>
            </a:xfrm>
            <a:prstGeom prst="rect">
              <a:avLst/>
            </a:prstGeom>
            <a:noFill/>
            <a:ln w="9525">
              <a:solidFill>
                <a:schemeClr val="tx1"/>
              </a:solidFill>
              <a:miter lim="800000"/>
              <a:headEnd/>
              <a:tailEnd/>
            </a:ln>
          </p:spPr>
          <p:txBody>
            <a:bodyPr wrap="square">
              <a:spAutoFit/>
            </a:bodyPr>
            <a:lstStyle/>
            <a:p>
              <a:pPr algn="ctr"/>
              <a:r>
                <a:rPr lang="en-US" sz="1000">
                  <a:ea typeface="ＭＳ Ｐゴシック" pitchFamily="1" charset="-128"/>
                </a:rPr>
                <a:t>DQ_CoverageResult</a:t>
              </a:r>
              <a:endParaRPr lang="en-US" sz="1000"/>
            </a:p>
          </p:txBody>
        </p:sp>
        <p:sp>
          <p:nvSpPr>
            <p:cNvPr id="34847" name="Rectangle 92"/>
            <p:cNvSpPr>
              <a:spLocks noChangeArrowheads="1"/>
            </p:cNvSpPr>
            <p:nvPr/>
          </p:nvSpPr>
          <p:spPr bwMode="auto">
            <a:xfrm>
              <a:off x="6992938" y="4192509"/>
              <a:ext cx="1439862" cy="65088"/>
            </a:xfrm>
            <a:prstGeom prst="rect">
              <a:avLst/>
            </a:prstGeom>
            <a:noFill/>
            <a:ln w="9525">
              <a:solidFill>
                <a:schemeClr val="tx1"/>
              </a:solidFill>
              <a:miter lim="800000"/>
              <a:headEnd/>
              <a:tailEnd/>
            </a:ln>
          </p:spPr>
          <p:txBody>
            <a:bodyPr wrap="none" anchor="ctr"/>
            <a:lstStyle/>
            <a:p>
              <a:endParaRPr lang="en-US"/>
            </a:p>
          </p:txBody>
        </p:sp>
        <p:sp>
          <p:nvSpPr>
            <p:cNvPr id="34848" name="Rectangle 93"/>
            <p:cNvSpPr>
              <a:spLocks noChangeArrowheads="1"/>
            </p:cNvSpPr>
            <p:nvPr/>
          </p:nvSpPr>
          <p:spPr bwMode="auto">
            <a:xfrm>
              <a:off x="6992938" y="4256009"/>
              <a:ext cx="1439862" cy="65088"/>
            </a:xfrm>
            <a:prstGeom prst="rect">
              <a:avLst/>
            </a:prstGeom>
            <a:noFill/>
            <a:ln w="9525">
              <a:solidFill>
                <a:schemeClr val="tx1"/>
              </a:solidFill>
              <a:miter lim="800000"/>
              <a:headEnd/>
              <a:tailEnd/>
            </a:ln>
          </p:spPr>
          <p:txBody>
            <a:bodyPr wrap="none" anchor="ctr"/>
            <a:lstStyle/>
            <a:p>
              <a:endParaRPr lang="en-US"/>
            </a:p>
          </p:txBody>
        </p:sp>
      </p:grpSp>
      <p:cxnSp>
        <p:nvCxnSpPr>
          <p:cNvPr id="34844" name="AutoShape 95"/>
          <p:cNvCxnSpPr>
            <a:cxnSpLocks noChangeShapeType="1"/>
            <a:stCxn id="34838" idx="3"/>
            <a:endCxn id="34848" idx="2"/>
          </p:cNvCxnSpPr>
          <p:nvPr/>
        </p:nvCxnSpPr>
        <p:spPr bwMode="auto">
          <a:xfrm rot="16200000" flipH="1">
            <a:off x="5954817" y="2312220"/>
            <a:ext cx="192196" cy="3825557"/>
          </a:xfrm>
          <a:prstGeom prst="bentConnector3">
            <a:avLst>
              <a:gd name="adj1" fmla="val 250659"/>
            </a:avLst>
          </a:prstGeom>
          <a:noFill/>
          <a:ln w="12700">
            <a:solidFill>
              <a:schemeClr val="tx1"/>
            </a:solidFill>
            <a:miter lim="800000"/>
            <a:headEnd type="none" w="lg" len="lg"/>
            <a:tailEnd type="arrow" w="sm" len="med"/>
          </a:ln>
        </p:spPr>
      </p:cxnSp>
      <p:sp>
        <p:nvSpPr>
          <p:cNvPr id="34845" name="Rectangle 56"/>
          <p:cNvSpPr>
            <a:spLocks noChangeArrowheads="1"/>
          </p:cNvSpPr>
          <p:nvPr/>
        </p:nvSpPr>
        <p:spPr bwMode="auto">
          <a:xfrm>
            <a:off x="1129030" y="1931988"/>
            <a:ext cx="965200" cy="244475"/>
          </a:xfrm>
          <a:prstGeom prst="rect">
            <a:avLst/>
          </a:prstGeom>
          <a:noFill/>
          <a:ln w="9525">
            <a:noFill/>
            <a:miter lim="800000"/>
            <a:headEnd/>
            <a:tailEnd/>
          </a:ln>
        </p:spPr>
        <p:txBody>
          <a:bodyPr>
            <a:spAutoFit/>
          </a:bodyPr>
          <a:lstStyle/>
          <a:p>
            <a:pPr eaLnBrk="0" hangingPunct="0">
              <a:spcBef>
                <a:spcPct val="50000"/>
              </a:spcBef>
            </a:pPr>
            <a:r>
              <a:rPr lang="en-US" sz="1000" dirty="0">
                <a:ea typeface="ＭＳ Ｐゴシック" pitchFamily="1" charset="-128"/>
              </a:rPr>
              <a:t>+ </a:t>
            </a:r>
            <a:r>
              <a:rPr lang="en-US" sz="1000" dirty="0"/>
              <a:t>report </a:t>
            </a:r>
            <a:r>
              <a:rPr lang="en-US" sz="1000" dirty="0">
                <a:ea typeface="ＭＳ Ｐゴシック" pitchFamily="1" charset="-128"/>
              </a:rPr>
              <a:t>0..*</a:t>
            </a:r>
          </a:p>
        </p:txBody>
      </p:sp>
      <p:grpSp>
        <p:nvGrpSpPr>
          <p:cNvPr id="11" name="Group 62"/>
          <p:cNvGrpSpPr/>
          <p:nvPr/>
        </p:nvGrpSpPr>
        <p:grpSpPr>
          <a:xfrm>
            <a:off x="3647156" y="1409700"/>
            <a:ext cx="1917065" cy="687506"/>
            <a:chOff x="3647156" y="1409700"/>
            <a:chExt cx="1917065" cy="687506"/>
          </a:xfrm>
        </p:grpSpPr>
        <p:sp>
          <p:nvSpPr>
            <p:cNvPr id="34827" name="Rectangle 35"/>
            <p:cNvSpPr>
              <a:spLocks noChangeArrowheads="1"/>
            </p:cNvSpPr>
            <p:nvPr/>
          </p:nvSpPr>
          <p:spPr bwMode="auto">
            <a:xfrm>
              <a:off x="3648075" y="1409700"/>
              <a:ext cx="1916146" cy="319088"/>
            </a:xfrm>
            <a:prstGeom prst="rect">
              <a:avLst/>
            </a:prstGeom>
            <a:noFill/>
            <a:ln w="9525">
              <a:solidFill>
                <a:schemeClr val="tx1"/>
              </a:solidFill>
              <a:miter lim="800000"/>
              <a:headEnd/>
              <a:tailEnd/>
            </a:ln>
          </p:spPr>
          <p:txBody>
            <a:bodyPr wrap="none" anchor="ctr"/>
            <a:lstStyle/>
            <a:p>
              <a:pPr algn="ctr"/>
              <a:r>
                <a:rPr lang="en-US" sz="1000" dirty="0" err="1" smtClean="0">
                  <a:ea typeface="ＭＳ Ｐゴシック" pitchFamily="1" charset="-128"/>
                </a:rPr>
                <a:t>DQ_StandaloneReportInformation</a:t>
              </a:r>
              <a:endParaRPr lang="en-US" sz="1000" dirty="0">
                <a:ea typeface="ＭＳ Ｐゴシック" pitchFamily="1" charset="-128"/>
              </a:endParaRPr>
            </a:p>
          </p:txBody>
        </p:sp>
        <p:sp>
          <p:nvSpPr>
            <p:cNvPr id="57" name="Rectangle 35"/>
            <p:cNvSpPr>
              <a:spLocks noChangeArrowheads="1"/>
            </p:cNvSpPr>
            <p:nvPr/>
          </p:nvSpPr>
          <p:spPr bwMode="auto">
            <a:xfrm>
              <a:off x="3648076" y="1727667"/>
              <a:ext cx="1916112" cy="319088"/>
            </a:xfrm>
            <a:prstGeom prst="rect">
              <a:avLst/>
            </a:prstGeom>
            <a:noFill/>
            <a:ln w="9525">
              <a:solidFill>
                <a:schemeClr val="tx1"/>
              </a:solidFill>
              <a:miter lim="800000"/>
              <a:headEnd/>
              <a:tailEnd/>
            </a:ln>
          </p:spPr>
          <p:txBody>
            <a:bodyPr wrap="none" anchor="ctr"/>
            <a:lstStyle/>
            <a:p>
              <a:r>
                <a:rPr lang="en-US" sz="1000" dirty="0" smtClean="0">
                  <a:ea typeface="ＭＳ Ｐゴシック" pitchFamily="1" charset="-128"/>
                </a:rPr>
                <a:t>+ </a:t>
              </a:r>
              <a:r>
                <a:rPr lang="en-US" sz="1000" dirty="0" err="1" smtClean="0">
                  <a:ea typeface="ＭＳ Ｐゴシック" pitchFamily="1" charset="-128"/>
                </a:rPr>
                <a:t>reportReference</a:t>
              </a:r>
              <a:r>
                <a:rPr lang="en-US" sz="1000" dirty="0" smtClean="0">
                  <a:ea typeface="ＭＳ Ｐゴシック" pitchFamily="1" charset="-128"/>
                </a:rPr>
                <a:t>  : </a:t>
              </a:r>
              <a:r>
                <a:rPr lang="en-US" sz="1000" dirty="0" err="1" smtClean="0">
                  <a:ea typeface="ＭＳ Ｐゴシック" pitchFamily="1" charset="-128"/>
                </a:rPr>
                <a:t>CI_Citation</a:t>
              </a:r>
              <a:endParaRPr lang="en-US" sz="1000" dirty="0" smtClean="0">
                <a:ea typeface="ＭＳ Ｐゴシック" pitchFamily="1" charset="-128"/>
              </a:endParaRPr>
            </a:p>
            <a:p>
              <a:r>
                <a:rPr lang="en-US" sz="1000" dirty="0" smtClean="0">
                  <a:ea typeface="ＭＳ Ｐゴシック" pitchFamily="1" charset="-128"/>
                </a:rPr>
                <a:t>+ abstract: </a:t>
              </a:r>
              <a:r>
                <a:rPr lang="en-US" sz="1000" dirty="0" err="1" smtClean="0">
                  <a:ea typeface="ＭＳ Ｐゴシック" pitchFamily="1" charset="-128"/>
                </a:rPr>
                <a:t>CharacterString</a:t>
              </a:r>
              <a:endParaRPr lang="en-US" sz="1000" dirty="0">
                <a:ea typeface="ＭＳ Ｐゴシック" pitchFamily="1" charset="-128"/>
              </a:endParaRPr>
            </a:p>
          </p:txBody>
        </p:sp>
        <p:sp>
          <p:nvSpPr>
            <p:cNvPr id="60" name="Rectangle 35"/>
            <p:cNvSpPr>
              <a:spLocks noChangeArrowheads="1"/>
            </p:cNvSpPr>
            <p:nvPr/>
          </p:nvSpPr>
          <p:spPr bwMode="auto">
            <a:xfrm>
              <a:off x="3647156" y="2047149"/>
              <a:ext cx="1915444" cy="50057"/>
            </a:xfrm>
            <a:prstGeom prst="rect">
              <a:avLst/>
            </a:prstGeom>
            <a:noFill/>
            <a:ln w="9525">
              <a:solidFill>
                <a:schemeClr val="tx1"/>
              </a:solidFill>
              <a:miter lim="800000"/>
              <a:headEnd/>
              <a:tailEnd/>
            </a:ln>
          </p:spPr>
          <p:txBody>
            <a:bodyPr wrap="none" anchor="ctr"/>
            <a:lstStyle/>
            <a:p>
              <a:endParaRPr lang="en-US" sz="1000" dirty="0">
                <a:ea typeface="ＭＳ Ｐゴシック" pitchFamily="1" charset="-128"/>
              </a:endParaRPr>
            </a:p>
          </p:txBody>
        </p:sp>
      </p:grpSp>
      <p:grpSp>
        <p:nvGrpSpPr>
          <p:cNvPr id="12" name="Group 65"/>
          <p:cNvGrpSpPr/>
          <p:nvPr/>
        </p:nvGrpSpPr>
        <p:grpSpPr>
          <a:xfrm>
            <a:off x="463550" y="3489008"/>
            <a:ext cx="1426210" cy="504189"/>
            <a:chOff x="463550" y="3489008"/>
            <a:chExt cx="1805940" cy="504189"/>
          </a:xfrm>
        </p:grpSpPr>
        <p:sp>
          <p:nvSpPr>
            <p:cNvPr id="63" name="Text Box 39"/>
            <p:cNvSpPr txBox="1">
              <a:spLocks noChangeArrowheads="1"/>
            </p:cNvSpPr>
            <p:nvPr/>
          </p:nvSpPr>
          <p:spPr bwMode="auto">
            <a:xfrm>
              <a:off x="463550" y="3489008"/>
              <a:ext cx="1805940" cy="246221"/>
            </a:xfrm>
            <a:prstGeom prst="rect">
              <a:avLst/>
            </a:prstGeom>
            <a:noFill/>
            <a:ln w="9525">
              <a:solidFill>
                <a:schemeClr val="tx1"/>
              </a:solidFill>
              <a:miter lim="800000"/>
              <a:headEnd/>
              <a:tailEnd/>
            </a:ln>
          </p:spPr>
          <p:txBody>
            <a:bodyPr>
              <a:spAutoFit/>
            </a:bodyPr>
            <a:lstStyle/>
            <a:p>
              <a:pPr algn="ctr"/>
              <a:r>
                <a:rPr lang="en-US" sz="1000" dirty="0" err="1" smtClean="0"/>
                <a:t>DQ_MeasureReference</a:t>
              </a:r>
              <a:endParaRPr lang="en-US" sz="1000" dirty="0"/>
            </a:p>
          </p:txBody>
        </p:sp>
        <p:sp>
          <p:nvSpPr>
            <p:cNvPr id="64" name="Text Box 40"/>
            <p:cNvSpPr txBox="1">
              <a:spLocks noChangeArrowheads="1"/>
            </p:cNvSpPr>
            <p:nvPr/>
          </p:nvSpPr>
          <p:spPr bwMode="auto">
            <a:xfrm>
              <a:off x="463550" y="3732213"/>
              <a:ext cx="1805940" cy="215444"/>
            </a:xfrm>
            <a:prstGeom prst="rect">
              <a:avLst/>
            </a:prstGeom>
            <a:noFill/>
            <a:ln w="9525">
              <a:solidFill>
                <a:schemeClr val="tx1"/>
              </a:solidFill>
              <a:miter lim="800000"/>
              <a:headEnd/>
              <a:tailEnd/>
            </a:ln>
          </p:spPr>
          <p:txBody>
            <a:bodyPr wrap="square">
              <a:spAutoFit/>
            </a:bodyPr>
            <a:lstStyle/>
            <a:p>
              <a:endParaRPr lang="en-US" sz="800" dirty="0"/>
            </a:p>
          </p:txBody>
        </p:sp>
        <p:sp>
          <p:nvSpPr>
            <p:cNvPr id="65" name="Rectangle 41"/>
            <p:cNvSpPr>
              <a:spLocks noChangeArrowheads="1"/>
            </p:cNvSpPr>
            <p:nvPr/>
          </p:nvSpPr>
          <p:spPr bwMode="auto">
            <a:xfrm>
              <a:off x="463550" y="3947478"/>
              <a:ext cx="1805940" cy="45719"/>
            </a:xfrm>
            <a:prstGeom prst="rect">
              <a:avLst/>
            </a:prstGeom>
            <a:noFill/>
            <a:ln w="9525">
              <a:solidFill>
                <a:schemeClr val="tx1"/>
              </a:solidFill>
              <a:miter lim="800000"/>
              <a:headEnd/>
              <a:tailEnd/>
            </a:ln>
          </p:spPr>
          <p:txBody>
            <a:bodyPr wrap="none" anchor="ctr"/>
            <a:lstStyle/>
            <a:p>
              <a:endParaRPr lang="en-US"/>
            </a:p>
          </p:txBody>
        </p:sp>
      </p:grpSp>
      <p:grpSp>
        <p:nvGrpSpPr>
          <p:cNvPr id="13" name="Group 66"/>
          <p:cNvGrpSpPr/>
          <p:nvPr/>
        </p:nvGrpSpPr>
        <p:grpSpPr>
          <a:xfrm>
            <a:off x="2010410" y="3489008"/>
            <a:ext cx="1106170" cy="504189"/>
            <a:chOff x="463550" y="3489008"/>
            <a:chExt cx="1805940" cy="504189"/>
          </a:xfrm>
        </p:grpSpPr>
        <p:sp>
          <p:nvSpPr>
            <p:cNvPr id="68" name="Text Box 39"/>
            <p:cNvSpPr txBox="1">
              <a:spLocks noChangeArrowheads="1"/>
            </p:cNvSpPr>
            <p:nvPr/>
          </p:nvSpPr>
          <p:spPr bwMode="auto">
            <a:xfrm>
              <a:off x="463550" y="3489008"/>
              <a:ext cx="1805940" cy="246221"/>
            </a:xfrm>
            <a:prstGeom prst="rect">
              <a:avLst/>
            </a:prstGeom>
            <a:noFill/>
            <a:ln w="9525">
              <a:solidFill>
                <a:schemeClr val="tx1"/>
              </a:solidFill>
              <a:miter lim="800000"/>
              <a:headEnd/>
              <a:tailEnd/>
            </a:ln>
          </p:spPr>
          <p:txBody>
            <a:bodyPr>
              <a:spAutoFit/>
            </a:bodyPr>
            <a:lstStyle/>
            <a:p>
              <a:pPr algn="ctr"/>
              <a:r>
                <a:rPr lang="en-US" sz="1000" dirty="0" err="1" smtClean="0"/>
                <a:t>DQ_Evaluation</a:t>
              </a:r>
              <a:endParaRPr lang="en-US" sz="1000" dirty="0"/>
            </a:p>
          </p:txBody>
        </p:sp>
        <p:sp>
          <p:nvSpPr>
            <p:cNvPr id="69" name="Text Box 40"/>
            <p:cNvSpPr txBox="1">
              <a:spLocks noChangeArrowheads="1"/>
            </p:cNvSpPr>
            <p:nvPr/>
          </p:nvSpPr>
          <p:spPr bwMode="auto">
            <a:xfrm>
              <a:off x="463550" y="3732213"/>
              <a:ext cx="1805940" cy="215444"/>
            </a:xfrm>
            <a:prstGeom prst="rect">
              <a:avLst/>
            </a:prstGeom>
            <a:noFill/>
            <a:ln w="9525">
              <a:solidFill>
                <a:schemeClr val="tx1"/>
              </a:solidFill>
              <a:miter lim="800000"/>
              <a:headEnd/>
              <a:tailEnd/>
            </a:ln>
          </p:spPr>
          <p:txBody>
            <a:bodyPr wrap="square">
              <a:spAutoFit/>
            </a:bodyPr>
            <a:lstStyle/>
            <a:p>
              <a:endParaRPr lang="en-US" sz="800" dirty="0"/>
            </a:p>
          </p:txBody>
        </p:sp>
        <p:sp>
          <p:nvSpPr>
            <p:cNvPr id="70" name="Rectangle 41"/>
            <p:cNvSpPr>
              <a:spLocks noChangeArrowheads="1"/>
            </p:cNvSpPr>
            <p:nvPr/>
          </p:nvSpPr>
          <p:spPr bwMode="auto">
            <a:xfrm>
              <a:off x="463550" y="3947478"/>
              <a:ext cx="1805940" cy="45719"/>
            </a:xfrm>
            <a:prstGeom prst="rect">
              <a:avLst/>
            </a:prstGeom>
            <a:noFill/>
            <a:ln w="9525">
              <a:solidFill>
                <a:schemeClr val="tx1"/>
              </a:solidFill>
              <a:miter lim="800000"/>
              <a:headEnd/>
              <a:tailEnd/>
            </a:ln>
          </p:spPr>
          <p:txBody>
            <a:bodyPr wrap="none" anchor="ctr"/>
            <a:lstStyle/>
            <a:p>
              <a:endParaRPr lang="en-US"/>
            </a:p>
          </p:txBody>
        </p:sp>
      </p:grpSp>
      <p:grpSp>
        <p:nvGrpSpPr>
          <p:cNvPr id="14" name="Group 108"/>
          <p:cNvGrpSpPr/>
          <p:nvPr/>
        </p:nvGrpSpPr>
        <p:grpSpPr>
          <a:xfrm>
            <a:off x="3237230" y="3489008"/>
            <a:ext cx="1837690" cy="534669"/>
            <a:chOff x="3237230" y="3489008"/>
            <a:chExt cx="1837690" cy="534669"/>
          </a:xfrm>
        </p:grpSpPr>
        <p:sp>
          <p:nvSpPr>
            <p:cNvPr id="72" name="Text Box 39"/>
            <p:cNvSpPr txBox="1">
              <a:spLocks noChangeArrowheads="1"/>
            </p:cNvSpPr>
            <p:nvPr/>
          </p:nvSpPr>
          <p:spPr bwMode="auto">
            <a:xfrm>
              <a:off x="3237230" y="3489008"/>
              <a:ext cx="1837690" cy="246221"/>
            </a:xfrm>
            <a:prstGeom prst="rect">
              <a:avLst/>
            </a:prstGeom>
            <a:noFill/>
            <a:ln w="9525">
              <a:solidFill>
                <a:schemeClr val="tx1"/>
              </a:solidFill>
              <a:miter lim="800000"/>
              <a:headEnd/>
              <a:tailEnd/>
            </a:ln>
          </p:spPr>
          <p:txBody>
            <a:bodyPr wrap="square">
              <a:spAutoFit/>
            </a:bodyPr>
            <a:lstStyle/>
            <a:p>
              <a:pPr algn="ctr"/>
              <a:r>
                <a:rPr lang="en-US" sz="1000" dirty="0" err="1" smtClean="0"/>
                <a:t>DQ_Result</a:t>
              </a:r>
              <a:endParaRPr lang="en-US" sz="1000" dirty="0"/>
            </a:p>
          </p:txBody>
        </p:sp>
        <p:sp>
          <p:nvSpPr>
            <p:cNvPr id="73" name="Text Box 40"/>
            <p:cNvSpPr txBox="1">
              <a:spLocks noChangeArrowheads="1"/>
            </p:cNvSpPr>
            <p:nvPr/>
          </p:nvSpPr>
          <p:spPr bwMode="auto">
            <a:xfrm>
              <a:off x="3237230" y="3732213"/>
              <a:ext cx="1837690" cy="246221"/>
            </a:xfrm>
            <a:prstGeom prst="rect">
              <a:avLst/>
            </a:prstGeom>
            <a:noFill/>
            <a:ln w="9525">
              <a:solidFill>
                <a:schemeClr val="tx1"/>
              </a:solidFill>
              <a:miter lim="800000"/>
              <a:headEnd/>
              <a:tailEnd/>
            </a:ln>
          </p:spPr>
          <p:txBody>
            <a:bodyPr wrap="square">
              <a:spAutoFit/>
            </a:bodyPr>
            <a:lstStyle/>
            <a:p>
              <a:r>
                <a:rPr lang="en-US" sz="1000" dirty="0" smtClean="0"/>
                <a:t>+ </a:t>
              </a:r>
              <a:r>
                <a:rPr lang="en-US" sz="1000" dirty="0" err="1" smtClean="0"/>
                <a:t>resultScope</a:t>
              </a:r>
              <a:r>
                <a:rPr lang="en-US" sz="1000" dirty="0" smtClean="0"/>
                <a:t>: </a:t>
              </a:r>
              <a:r>
                <a:rPr lang="en-US" sz="1000" dirty="0" err="1" smtClean="0"/>
                <a:t>DQ_Scope</a:t>
              </a:r>
              <a:r>
                <a:rPr lang="en-US" sz="1000" dirty="0" smtClean="0"/>
                <a:t> [0..1]</a:t>
              </a:r>
              <a:endParaRPr lang="en-US" sz="1000" dirty="0"/>
            </a:p>
          </p:txBody>
        </p:sp>
        <p:sp>
          <p:nvSpPr>
            <p:cNvPr id="74" name="Rectangle 41"/>
            <p:cNvSpPr>
              <a:spLocks noChangeArrowheads="1"/>
            </p:cNvSpPr>
            <p:nvPr/>
          </p:nvSpPr>
          <p:spPr bwMode="auto">
            <a:xfrm>
              <a:off x="3237230" y="3977958"/>
              <a:ext cx="1837690" cy="45719"/>
            </a:xfrm>
            <a:prstGeom prst="rect">
              <a:avLst/>
            </a:prstGeom>
            <a:noFill/>
            <a:ln w="9525">
              <a:solidFill>
                <a:schemeClr val="tx1"/>
              </a:solidFill>
              <a:miter lim="800000"/>
              <a:headEnd/>
              <a:tailEnd/>
            </a:ln>
          </p:spPr>
          <p:txBody>
            <a:bodyPr wrap="none" anchor="ctr"/>
            <a:lstStyle/>
            <a:p>
              <a:endParaRPr lang="en-US"/>
            </a:p>
          </p:txBody>
        </p:sp>
      </p:grpSp>
      <p:sp>
        <p:nvSpPr>
          <p:cNvPr id="75" name="AutoShape 16"/>
          <p:cNvSpPr>
            <a:spLocks noChangeArrowheads="1"/>
          </p:cNvSpPr>
          <p:nvPr/>
        </p:nvSpPr>
        <p:spPr bwMode="auto">
          <a:xfrm rot="-56633">
            <a:off x="1141395" y="2951015"/>
            <a:ext cx="66709" cy="121102"/>
          </a:xfrm>
          <a:prstGeom prst="diamond">
            <a:avLst/>
          </a:prstGeom>
          <a:noFill/>
          <a:ln w="9525">
            <a:solidFill>
              <a:schemeClr val="tx1"/>
            </a:solidFill>
            <a:miter lim="800000"/>
            <a:headEnd/>
            <a:tailEnd/>
          </a:ln>
        </p:spPr>
        <p:txBody>
          <a:bodyPr wrap="none" anchor="ctr"/>
          <a:lstStyle/>
          <a:p>
            <a:endParaRPr lang="en-US"/>
          </a:p>
        </p:txBody>
      </p:sp>
      <p:cxnSp>
        <p:nvCxnSpPr>
          <p:cNvPr id="76" name="AutoShape 31"/>
          <p:cNvCxnSpPr>
            <a:cxnSpLocks noChangeShapeType="1"/>
          </p:cNvCxnSpPr>
          <p:nvPr/>
        </p:nvCxnSpPr>
        <p:spPr bwMode="auto">
          <a:xfrm rot="16200000" flipH="1">
            <a:off x="966755" y="3280105"/>
            <a:ext cx="416899" cy="908"/>
          </a:xfrm>
          <a:prstGeom prst="bentConnector3">
            <a:avLst>
              <a:gd name="adj1" fmla="val 50000"/>
            </a:avLst>
          </a:prstGeom>
          <a:noFill/>
          <a:ln w="12700">
            <a:solidFill>
              <a:schemeClr val="tx1"/>
            </a:solidFill>
            <a:miter lim="800000"/>
            <a:headEnd type="none" w="lg" len="lg"/>
            <a:tailEnd type="arrow" w="sm" len="med"/>
          </a:ln>
        </p:spPr>
      </p:cxnSp>
      <p:cxnSp>
        <p:nvCxnSpPr>
          <p:cNvPr id="79" name="AutoShape 31"/>
          <p:cNvCxnSpPr>
            <a:cxnSpLocks noChangeShapeType="1"/>
            <a:stCxn id="75" idx="2"/>
            <a:endCxn id="68" idx="0"/>
          </p:cNvCxnSpPr>
          <p:nvPr/>
        </p:nvCxnSpPr>
        <p:spPr bwMode="auto">
          <a:xfrm rot="16200000" flipH="1">
            <a:off x="1661172" y="2586684"/>
            <a:ext cx="416899" cy="1387748"/>
          </a:xfrm>
          <a:prstGeom prst="bentConnector3">
            <a:avLst>
              <a:gd name="adj1" fmla="val 50000"/>
            </a:avLst>
          </a:prstGeom>
          <a:noFill/>
          <a:ln w="12700">
            <a:solidFill>
              <a:schemeClr val="tx1"/>
            </a:solidFill>
            <a:miter lim="800000"/>
            <a:headEnd type="none" w="lg" len="lg"/>
            <a:tailEnd type="arrow" w="sm" len="med"/>
          </a:ln>
        </p:spPr>
      </p:cxnSp>
      <p:cxnSp>
        <p:nvCxnSpPr>
          <p:cNvPr id="82" name="AutoShape 31"/>
          <p:cNvCxnSpPr>
            <a:cxnSpLocks noChangeShapeType="1"/>
            <a:stCxn id="75" idx="2"/>
            <a:endCxn id="72" idx="0"/>
          </p:cNvCxnSpPr>
          <p:nvPr/>
        </p:nvCxnSpPr>
        <p:spPr bwMode="auto">
          <a:xfrm rot="16200000" flipH="1">
            <a:off x="2457462" y="1790394"/>
            <a:ext cx="416899" cy="2980328"/>
          </a:xfrm>
          <a:prstGeom prst="bentConnector3">
            <a:avLst>
              <a:gd name="adj1" fmla="val 50000"/>
            </a:avLst>
          </a:prstGeom>
          <a:noFill/>
          <a:ln w="12700">
            <a:solidFill>
              <a:schemeClr val="tx1"/>
            </a:solidFill>
            <a:miter lim="800000"/>
            <a:headEnd type="none" w="lg" len="lg"/>
            <a:tailEnd type="arrow" w="sm" len="med"/>
          </a:ln>
        </p:spPr>
      </p:cxnSp>
      <p:grpSp>
        <p:nvGrpSpPr>
          <p:cNvPr id="15" name="Group 114"/>
          <p:cNvGrpSpPr/>
          <p:nvPr/>
        </p:nvGrpSpPr>
        <p:grpSpPr>
          <a:xfrm>
            <a:off x="5286058" y="3944541"/>
            <a:ext cx="1435417" cy="376556"/>
            <a:chOff x="5286058" y="3944541"/>
            <a:chExt cx="1435417" cy="376556"/>
          </a:xfrm>
        </p:grpSpPr>
        <p:sp>
          <p:nvSpPr>
            <p:cNvPr id="88" name="Text Box 90"/>
            <p:cNvSpPr txBox="1">
              <a:spLocks noChangeArrowheads="1"/>
            </p:cNvSpPr>
            <p:nvPr/>
          </p:nvSpPr>
          <p:spPr bwMode="auto">
            <a:xfrm>
              <a:off x="5287422" y="3944541"/>
              <a:ext cx="1434053" cy="254000"/>
            </a:xfrm>
            <a:prstGeom prst="rect">
              <a:avLst/>
            </a:prstGeom>
            <a:noFill/>
            <a:ln w="9525">
              <a:solidFill>
                <a:schemeClr val="tx1"/>
              </a:solidFill>
              <a:miter lim="800000"/>
              <a:headEnd/>
              <a:tailEnd/>
            </a:ln>
          </p:spPr>
          <p:txBody>
            <a:bodyPr wrap="square">
              <a:spAutoFit/>
            </a:bodyPr>
            <a:lstStyle/>
            <a:p>
              <a:pPr algn="ctr"/>
              <a:r>
                <a:rPr lang="en-US" sz="1000" dirty="0" err="1" smtClean="0">
                  <a:ea typeface="ＭＳ Ｐゴシック" pitchFamily="1" charset="-128"/>
                </a:rPr>
                <a:t>DQ_DescriptiveResult</a:t>
              </a:r>
              <a:endParaRPr lang="en-US" sz="1000" dirty="0"/>
            </a:p>
          </p:txBody>
        </p:sp>
        <p:sp>
          <p:nvSpPr>
            <p:cNvPr id="89" name="Rectangle 92"/>
            <p:cNvSpPr>
              <a:spLocks noChangeArrowheads="1"/>
            </p:cNvSpPr>
            <p:nvPr/>
          </p:nvSpPr>
          <p:spPr bwMode="auto">
            <a:xfrm>
              <a:off x="5286058" y="4195763"/>
              <a:ext cx="1435417" cy="61834"/>
            </a:xfrm>
            <a:prstGeom prst="rect">
              <a:avLst/>
            </a:prstGeom>
            <a:noFill/>
            <a:ln w="9525">
              <a:solidFill>
                <a:schemeClr val="tx1"/>
              </a:solidFill>
              <a:miter lim="800000"/>
              <a:headEnd/>
              <a:tailEnd/>
            </a:ln>
          </p:spPr>
          <p:txBody>
            <a:bodyPr wrap="none" anchor="ctr"/>
            <a:lstStyle/>
            <a:p>
              <a:endParaRPr lang="en-US"/>
            </a:p>
          </p:txBody>
        </p:sp>
        <p:sp>
          <p:nvSpPr>
            <p:cNvPr id="90" name="Rectangle 93"/>
            <p:cNvSpPr>
              <a:spLocks noChangeArrowheads="1"/>
            </p:cNvSpPr>
            <p:nvPr/>
          </p:nvSpPr>
          <p:spPr bwMode="auto">
            <a:xfrm>
              <a:off x="5286058" y="4256009"/>
              <a:ext cx="1435417" cy="65088"/>
            </a:xfrm>
            <a:prstGeom prst="rect">
              <a:avLst/>
            </a:prstGeom>
            <a:noFill/>
            <a:ln w="9525">
              <a:solidFill>
                <a:schemeClr val="tx1"/>
              </a:solidFill>
              <a:miter lim="800000"/>
              <a:headEnd/>
              <a:tailEnd/>
            </a:ln>
          </p:spPr>
          <p:txBody>
            <a:bodyPr wrap="none" anchor="ctr"/>
            <a:lstStyle/>
            <a:p>
              <a:endParaRPr lang="en-US"/>
            </a:p>
          </p:txBody>
        </p:sp>
      </p:grpSp>
      <p:cxnSp>
        <p:nvCxnSpPr>
          <p:cNvPr id="96" name="AutoShape 95"/>
          <p:cNvCxnSpPr>
            <a:cxnSpLocks noChangeShapeType="1"/>
            <a:stCxn id="34838" idx="3"/>
            <a:endCxn id="90" idx="2"/>
          </p:cNvCxnSpPr>
          <p:nvPr/>
        </p:nvCxnSpPr>
        <p:spPr bwMode="auto">
          <a:xfrm rot="16200000" flipH="1">
            <a:off x="4974854" y="3292184"/>
            <a:ext cx="192196" cy="1865630"/>
          </a:xfrm>
          <a:prstGeom prst="bentConnector3">
            <a:avLst>
              <a:gd name="adj1" fmla="val 250659"/>
            </a:avLst>
          </a:prstGeom>
          <a:noFill/>
          <a:ln w="12700">
            <a:solidFill>
              <a:schemeClr val="tx1"/>
            </a:solidFill>
            <a:miter lim="800000"/>
            <a:headEnd type="none" w="lg" len="lg"/>
            <a:tailEnd type="arrow" w="sm" len="med"/>
          </a:ln>
        </p:spPr>
      </p:cxnSp>
      <p:sp>
        <p:nvSpPr>
          <p:cNvPr id="116" name="AutoShape 16"/>
          <p:cNvSpPr>
            <a:spLocks noChangeArrowheads="1"/>
          </p:cNvSpPr>
          <p:nvPr/>
        </p:nvSpPr>
        <p:spPr bwMode="auto">
          <a:xfrm rot="-56633">
            <a:off x="4539915" y="2105195"/>
            <a:ext cx="66709" cy="121102"/>
          </a:xfrm>
          <a:prstGeom prst="diamond">
            <a:avLst/>
          </a:prstGeom>
          <a:noFill/>
          <a:ln w="9525">
            <a:solidFill>
              <a:schemeClr val="tx1"/>
            </a:solidFill>
            <a:miter lim="800000"/>
            <a:headEnd/>
            <a:tailEnd/>
          </a:ln>
        </p:spPr>
        <p:txBody>
          <a:bodyPr wrap="none" anchor="ctr"/>
          <a:lstStyle/>
          <a:p>
            <a:endParaRPr lang="en-US"/>
          </a:p>
        </p:txBody>
      </p:sp>
      <p:cxnSp>
        <p:nvCxnSpPr>
          <p:cNvPr id="117" name="AutoShape 31"/>
          <p:cNvCxnSpPr>
            <a:cxnSpLocks noChangeShapeType="1"/>
            <a:stCxn id="116" idx="2"/>
            <a:endCxn id="34867" idx="3"/>
          </p:cNvCxnSpPr>
          <p:nvPr/>
        </p:nvCxnSpPr>
        <p:spPr bwMode="auto">
          <a:xfrm rot="5400000">
            <a:off x="3081985" y="957865"/>
            <a:ext cx="223859" cy="2760707"/>
          </a:xfrm>
          <a:prstGeom prst="bentConnector2">
            <a:avLst/>
          </a:prstGeom>
          <a:noFill/>
          <a:ln w="12700">
            <a:solidFill>
              <a:schemeClr val="tx1"/>
            </a:solidFill>
            <a:miter lim="800000"/>
            <a:headEnd type="none" w="lg" len="lg"/>
            <a:tailEnd type="arrow" w="sm" len="med"/>
          </a:ln>
        </p:spPr>
      </p:cxnSp>
      <p:cxnSp>
        <p:nvCxnSpPr>
          <p:cNvPr id="120" name="AutoShape 31"/>
          <p:cNvCxnSpPr>
            <a:cxnSpLocks noChangeShapeType="1"/>
            <a:stCxn id="34820" idx="2"/>
            <a:endCxn id="34858" idx="0"/>
          </p:cNvCxnSpPr>
          <p:nvPr/>
        </p:nvCxnSpPr>
        <p:spPr bwMode="auto">
          <a:xfrm rot="10800000" flipV="1">
            <a:off x="1177925" y="979012"/>
            <a:ext cx="1388536" cy="222726"/>
          </a:xfrm>
          <a:prstGeom prst="bentConnector2">
            <a:avLst/>
          </a:prstGeom>
          <a:noFill/>
          <a:ln w="12700">
            <a:solidFill>
              <a:schemeClr val="tx1"/>
            </a:solidFill>
            <a:miter lim="800000"/>
            <a:headEnd type="none" w="lg" len="lg"/>
            <a:tailEnd type="arrow" w="sm" len="med"/>
          </a:ln>
        </p:spPr>
      </p:cxnSp>
      <p:grpSp>
        <p:nvGrpSpPr>
          <p:cNvPr id="16" name="Group 83"/>
          <p:cNvGrpSpPr/>
          <p:nvPr/>
        </p:nvGrpSpPr>
        <p:grpSpPr>
          <a:xfrm>
            <a:off x="6141719" y="713080"/>
            <a:ext cx="2538730" cy="1466240"/>
            <a:chOff x="5568950" y="1185520"/>
            <a:chExt cx="3000057" cy="1466240"/>
          </a:xfrm>
        </p:grpSpPr>
        <p:sp>
          <p:nvSpPr>
            <p:cNvPr id="78" name="Text Box 8"/>
            <p:cNvSpPr txBox="1">
              <a:spLocks noChangeArrowheads="1"/>
            </p:cNvSpPr>
            <p:nvPr/>
          </p:nvSpPr>
          <p:spPr bwMode="auto">
            <a:xfrm>
              <a:off x="5568950" y="1185520"/>
              <a:ext cx="3000057" cy="400110"/>
            </a:xfrm>
            <a:prstGeom prst="rect">
              <a:avLst/>
            </a:prstGeom>
            <a:solidFill>
              <a:schemeClr val="bg1"/>
            </a:solidFill>
            <a:ln w="9525">
              <a:solidFill>
                <a:schemeClr val="tx1"/>
              </a:solidFill>
              <a:miter lim="800000"/>
              <a:headEnd/>
              <a:tailEnd/>
            </a:ln>
          </p:spPr>
          <p:txBody>
            <a:bodyPr wrap="square">
              <a:spAutoFit/>
            </a:bodyPr>
            <a:lstStyle/>
            <a:p>
              <a:pPr algn="ctr"/>
              <a:r>
                <a:rPr lang="en-US" sz="1000" dirty="0">
                  <a:ea typeface="ＭＳ Ｐゴシック" pitchFamily="1" charset="-128"/>
                </a:rPr>
                <a:t>&lt;&lt;Union&gt;&gt;</a:t>
              </a:r>
            </a:p>
            <a:p>
              <a:pPr algn="ctr"/>
              <a:r>
                <a:rPr lang="en-US" sz="1000" dirty="0" err="1">
                  <a:ea typeface="ＭＳ Ｐゴシック" pitchFamily="1" charset="-128"/>
                </a:rPr>
                <a:t>MD_ScopeDescription</a:t>
              </a:r>
              <a:endParaRPr lang="en-US" sz="1000" dirty="0">
                <a:ea typeface="ＭＳ Ｐゴシック" pitchFamily="1" charset="-128"/>
              </a:endParaRPr>
            </a:p>
          </p:txBody>
        </p:sp>
        <p:sp>
          <p:nvSpPr>
            <p:cNvPr id="80" name="Text Box 9"/>
            <p:cNvSpPr txBox="1">
              <a:spLocks noChangeArrowheads="1"/>
            </p:cNvSpPr>
            <p:nvPr/>
          </p:nvSpPr>
          <p:spPr bwMode="auto">
            <a:xfrm>
              <a:off x="5568950" y="1584813"/>
              <a:ext cx="3000057" cy="1015663"/>
            </a:xfrm>
            <a:prstGeom prst="rect">
              <a:avLst/>
            </a:prstGeom>
            <a:solidFill>
              <a:schemeClr val="bg1"/>
            </a:solidFill>
            <a:ln w="9525">
              <a:solidFill>
                <a:schemeClr val="tx1"/>
              </a:solidFill>
              <a:miter lim="800000"/>
              <a:headEnd/>
              <a:tailEnd/>
            </a:ln>
          </p:spPr>
          <p:txBody>
            <a:bodyPr wrap="square">
              <a:spAutoFit/>
            </a:bodyPr>
            <a:lstStyle/>
            <a:p>
              <a:r>
                <a:rPr lang="en-US" sz="1000" dirty="0"/>
                <a:t>+ attributes : Set&lt;</a:t>
              </a:r>
              <a:r>
                <a:rPr lang="en-US" sz="1000" dirty="0" err="1"/>
                <a:t>GF_AttributeType</a:t>
              </a:r>
              <a:r>
                <a:rPr lang="en-US" sz="1000" dirty="0"/>
                <a:t>&gt; </a:t>
              </a:r>
            </a:p>
            <a:p>
              <a:r>
                <a:rPr lang="en-US" sz="1000" dirty="0"/>
                <a:t>+ features : Set&lt;</a:t>
              </a:r>
              <a:r>
                <a:rPr lang="en-US" sz="1000" dirty="0" err="1"/>
                <a:t>GF_FeatureType</a:t>
              </a:r>
              <a:r>
                <a:rPr lang="en-US" sz="1000" dirty="0"/>
                <a:t>&gt; </a:t>
              </a:r>
            </a:p>
            <a:p>
              <a:r>
                <a:rPr lang="en-US" sz="1000" dirty="0"/>
                <a:t>+ </a:t>
              </a:r>
              <a:r>
                <a:rPr lang="en-US" sz="1000" dirty="0" err="1"/>
                <a:t>featureInstances</a:t>
              </a:r>
              <a:r>
                <a:rPr lang="en-US" sz="1000" dirty="0"/>
                <a:t> : Set&lt;</a:t>
              </a:r>
              <a:r>
                <a:rPr lang="en-US" sz="1000" dirty="0" err="1"/>
                <a:t>GF_FeatureType</a:t>
              </a:r>
              <a:r>
                <a:rPr lang="en-US" sz="1000" dirty="0"/>
                <a:t>&gt; </a:t>
              </a:r>
            </a:p>
            <a:p>
              <a:r>
                <a:rPr lang="en-US" sz="1000" dirty="0"/>
                <a:t>+ </a:t>
              </a:r>
              <a:r>
                <a:rPr lang="en-US" sz="1000" dirty="0" err="1"/>
                <a:t>attributeInstances</a:t>
              </a:r>
              <a:r>
                <a:rPr lang="en-US" sz="1000" dirty="0"/>
                <a:t> : Set&lt;</a:t>
              </a:r>
              <a:r>
                <a:rPr lang="en-US" sz="1000" dirty="0" err="1"/>
                <a:t>GF_AttributeType</a:t>
              </a:r>
              <a:r>
                <a:rPr lang="en-US" sz="1000" dirty="0"/>
                <a:t>&gt; </a:t>
              </a:r>
            </a:p>
            <a:p>
              <a:r>
                <a:rPr lang="en-US" sz="1000" dirty="0"/>
                <a:t>+ dataset : </a:t>
              </a:r>
              <a:r>
                <a:rPr lang="en-US" sz="1000" dirty="0" err="1"/>
                <a:t>CharacterString</a:t>
              </a:r>
              <a:r>
                <a:rPr lang="en-US" sz="1000" dirty="0"/>
                <a:t> </a:t>
              </a:r>
            </a:p>
            <a:p>
              <a:r>
                <a:rPr lang="en-US" sz="1000" dirty="0"/>
                <a:t>+ other : </a:t>
              </a:r>
              <a:r>
                <a:rPr lang="en-US" sz="1000" dirty="0" err="1"/>
                <a:t>CharacterString</a:t>
              </a:r>
              <a:endParaRPr lang="en-US" sz="1000" dirty="0"/>
            </a:p>
          </p:txBody>
        </p:sp>
        <p:sp>
          <p:nvSpPr>
            <p:cNvPr id="81" name="Rectangle 10"/>
            <p:cNvSpPr>
              <a:spLocks noChangeArrowheads="1"/>
            </p:cNvSpPr>
            <p:nvPr/>
          </p:nvSpPr>
          <p:spPr bwMode="auto">
            <a:xfrm>
              <a:off x="5568950" y="2596661"/>
              <a:ext cx="3000057" cy="55099"/>
            </a:xfrm>
            <a:prstGeom prst="rect">
              <a:avLst/>
            </a:prstGeom>
            <a:solidFill>
              <a:schemeClr val="bg1"/>
            </a:solidFill>
            <a:ln w="9525">
              <a:solidFill>
                <a:schemeClr val="tx1"/>
              </a:solidFill>
              <a:miter lim="800000"/>
              <a:headEnd/>
              <a:tailEnd/>
            </a:ln>
          </p:spPr>
          <p:txBody>
            <a:bodyPr wrap="none" anchor="ctr"/>
            <a:lstStyle/>
            <a:p>
              <a:endParaRPr lang="en-US" sz="1000"/>
            </a:p>
          </p:txBody>
        </p:sp>
      </p:grpSp>
      <p:grpSp>
        <p:nvGrpSpPr>
          <p:cNvPr id="17" name="Group 66"/>
          <p:cNvGrpSpPr/>
          <p:nvPr/>
        </p:nvGrpSpPr>
        <p:grpSpPr>
          <a:xfrm>
            <a:off x="4770120" y="716280"/>
            <a:ext cx="1106170" cy="504189"/>
            <a:chOff x="463550" y="3489008"/>
            <a:chExt cx="1805940" cy="504189"/>
          </a:xfrm>
        </p:grpSpPr>
        <p:sp>
          <p:nvSpPr>
            <p:cNvPr id="102" name="Text Box 39"/>
            <p:cNvSpPr txBox="1">
              <a:spLocks noChangeArrowheads="1"/>
            </p:cNvSpPr>
            <p:nvPr/>
          </p:nvSpPr>
          <p:spPr bwMode="auto">
            <a:xfrm>
              <a:off x="463550" y="3489008"/>
              <a:ext cx="1805940" cy="246221"/>
            </a:xfrm>
            <a:prstGeom prst="rect">
              <a:avLst/>
            </a:prstGeom>
            <a:noFill/>
            <a:ln w="9525">
              <a:solidFill>
                <a:schemeClr val="tx1"/>
              </a:solidFill>
              <a:miter lim="800000"/>
              <a:headEnd/>
              <a:tailEnd/>
            </a:ln>
          </p:spPr>
          <p:txBody>
            <a:bodyPr>
              <a:spAutoFit/>
            </a:bodyPr>
            <a:lstStyle/>
            <a:p>
              <a:pPr algn="ctr"/>
              <a:r>
                <a:rPr lang="en-US" sz="1000" dirty="0" err="1" smtClean="0"/>
                <a:t>LI_Lineage</a:t>
              </a:r>
              <a:endParaRPr lang="en-US" sz="1000" dirty="0"/>
            </a:p>
          </p:txBody>
        </p:sp>
        <p:sp>
          <p:nvSpPr>
            <p:cNvPr id="103" name="Text Box 40"/>
            <p:cNvSpPr txBox="1">
              <a:spLocks noChangeArrowheads="1"/>
            </p:cNvSpPr>
            <p:nvPr/>
          </p:nvSpPr>
          <p:spPr bwMode="auto">
            <a:xfrm>
              <a:off x="463550" y="3732213"/>
              <a:ext cx="1805940" cy="215444"/>
            </a:xfrm>
            <a:prstGeom prst="rect">
              <a:avLst/>
            </a:prstGeom>
            <a:noFill/>
            <a:ln w="9525">
              <a:solidFill>
                <a:schemeClr val="tx1"/>
              </a:solidFill>
              <a:miter lim="800000"/>
              <a:headEnd/>
              <a:tailEnd/>
            </a:ln>
          </p:spPr>
          <p:txBody>
            <a:bodyPr wrap="square">
              <a:spAutoFit/>
            </a:bodyPr>
            <a:lstStyle/>
            <a:p>
              <a:endParaRPr lang="en-US" sz="800" dirty="0"/>
            </a:p>
          </p:txBody>
        </p:sp>
        <p:sp>
          <p:nvSpPr>
            <p:cNvPr id="104" name="Rectangle 41"/>
            <p:cNvSpPr>
              <a:spLocks noChangeArrowheads="1"/>
            </p:cNvSpPr>
            <p:nvPr/>
          </p:nvSpPr>
          <p:spPr bwMode="auto">
            <a:xfrm>
              <a:off x="463550" y="3947478"/>
              <a:ext cx="1805940" cy="45719"/>
            </a:xfrm>
            <a:prstGeom prst="rect">
              <a:avLst/>
            </a:prstGeom>
            <a:noFill/>
            <a:ln w="9525">
              <a:solidFill>
                <a:schemeClr val="tx1"/>
              </a:solidFill>
              <a:miter lim="800000"/>
              <a:headEnd/>
              <a:tailEnd/>
            </a:ln>
          </p:spPr>
          <p:txBody>
            <a:bodyPr wrap="none" anchor="ctr"/>
            <a:lstStyle/>
            <a:p>
              <a:endParaRPr lang="en-US"/>
            </a:p>
          </p:txBody>
        </p:sp>
      </p:gr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1325" y="274638"/>
            <a:ext cx="4182177" cy="582010"/>
          </a:xfrm>
        </p:spPr>
        <p:txBody>
          <a:bodyPr/>
          <a:lstStyle/>
          <a:p>
            <a:pPr algn="l"/>
            <a:r>
              <a:rPr lang="en-US" dirty="0" smtClean="0"/>
              <a:t>Community - the Wiki</a:t>
            </a:r>
            <a:endParaRPr lang="en-US" dirty="0"/>
          </a:p>
        </p:txBody>
      </p:sp>
      <p:pic>
        <p:nvPicPr>
          <p:cNvPr id="1026" name="Picture 2">
            <a:hlinkClick r:id="rId2"/>
          </p:cNvPr>
          <p:cNvPicPr>
            <a:picLocks noChangeAspect="1" noChangeArrowheads="1"/>
          </p:cNvPicPr>
          <p:nvPr/>
        </p:nvPicPr>
        <p:blipFill>
          <a:blip r:embed="rId3" cstate="print"/>
          <a:srcRect/>
          <a:stretch>
            <a:fillRect/>
          </a:stretch>
        </p:blipFill>
        <p:spPr bwMode="auto">
          <a:xfrm>
            <a:off x="997122" y="949362"/>
            <a:ext cx="7171981" cy="5490244"/>
          </a:xfrm>
          <a:prstGeom prst="rect">
            <a:avLst/>
          </a:prstGeom>
          <a:noFill/>
          <a:ln w="9525">
            <a:noFill/>
            <a:miter lim="800000"/>
            <a:headEnd/>
            <a:tailEnd/>
          </a:ln>
        </p:spPr>
      </p:pic>
      <p:pic>
        <p:nvPicPr>
          <p:cNvPr id="4" name="Picture 3" descr="information_logo.jpg">
            <a:hlinkClick r:id="rId2"/>
          </p:cNvPr>
          <p:cNvPicPr>
            <a:picLocks noChangeAspect="1"/>
          </p:cNvPicPr>
          <p:nvPr/>
        </p:nvPicPr>
        <p:blipFill>
          <a:blip r:embed="rId4" cstate="print">
            <a:clrChange>
              <a:clrFrom>
                <a:srgbClr val="FFFFFF"/>
              </a:clrFrom>
              <a:clrTo>
                <a:srgbClr val="FFFFFF">
                  <a:alpha val="0"/>
                </a:srgbClr>
              </a:clrTo>
            </a:clrChange>
          </a:blip>
          <a:stretch>
            <a:fillRect/>
          </a:stretch>
        </p:blipFill>
        <p:spPr>
          <a:xfrm>
            <a:off x="460375" y="6291648"/>
            <a:ext cx="357797" cy="357797"/>
          </a:xfrm>
          <a:prstGeom prst="rect">
            <a:avLst/>
          </a:prstGeom>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659</Words>
  <Application>Microsoft Office PowerPoint</Application>
  <PresentationFormat>On-screen Show (4:3)</PresentationFormat>
  <Paragraphs>136</Paragraphs>
  <Slides>7</Slides>
  <Notes>2</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Documenting Data Quality  Ted Habermann, NOAA/NESDIS/NGDC</vt:lpstr>
      <vt:lpstr>DQ_Scope</vt:lpstr>
      <vt:lpstr>DQ_Result</vt:lpstr>
      <vt:lpstr>Measure Registry / Database</vt:lpstr>
      <vt:lpstr>Data Quality - Granules</vt:lpstr>
      <vt:lpstr>Data Quality - Standards</vt:lpstr>
      <vt:lpstr>Community - the Wiki</vt:lpstr>
    </vt:vector>
  </TitlesOfParts>
  <Company>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Documenting Data Quality  Ted Habermann, NOAA/NESDIS/NGDC</dc:title>
  <dc:creator>Ted Habermann</dc:creator>
  <cp:lastModifiedBy>Ted Habermann</cp:lastModifiedBy>
  <cp:revision>1</cp:revision>
  <dcterms:created xsi:type="dcterms:W3CDTF">2011-07-14T17:07:43Z</dcterms:created>
  <dcterms:modified xsi:type="dcterms:W3CDTF">2011-07-14T17:16:22Z</dcterms:modified>
</cp:coreProperties>
</file>